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59" r:id="rId2"/>
    <p:sldMasterId id="2147483672" r:id="rId3"/>
  </p:sldMasterIdLst>
  <p:notesMasterIdLst>
    <p:notesMasterId r:id="rId45"/>
  </p:notesMasterIdLst>
  <p:sldIdLst>
    <p:sldId id="257" r:id="rId4"/>
    <p:sldId id="2147470233" r:id="rId5"/>
    <p:sldId id="2147470235" r:id="rId6"/>
    <p:sldId id="2147470236" r:id="rId7"/>
    <p:sldId id="2147470240" r:id="rId8"/>
    <p:sldId id="2147470262" r:id="rId9"/>
    <p:sldId id="2147470266" r:id="rId10"/>
    <p:sldId id="2147470264" r:id="rId11"/>
    <p:sldId id="2147470265" r:id="rId12"/>
    <p:sldId id="2147470267" r:id="rId13"/>
    <p:sldId id="2147470244" r:id="rId14"/>
    <p:sldId id="2147470270" r:id="rId15"/>
    <p:sldId id="2147470276" r:id="rId16"/>
    <p:sldId id="2147470277" r:id="rId17"/>
    <p:sldId id="2147470278" r:id="rId18"/>
    <p:sldId id="2147470279" r:id="rId19"/>
    <p:sldId id="2147470280" r:id="rId20"/>
    <p:sldId id="2147470281" r:id="rId21"/>
    <p:sldId id="2147470268" r:id="rId22"/>
    <p:sldId id="2147470282" r:id="rId23"/>
    <p:sldId id="2147470283" r:id="rId24"/>
    <p:sldId id="2147470269" r:id="rId25"/>
    <p:sldId id="2147470284" r:id="rId26"/>
    <p:sldId id="2147470285" r:id="rId27"/>
    <p:sldId id="2147470272" r:id="rId28"/>
    <p:sldId id="2147470287" r:id="rId29"/>
    <p:sldId id="2147470288" r:id="rId30"/>
    <p:sldId id="2147470289" r:id="rId31"/>
    <p:sldId id="2147470273" r:id="rId32"/>
    <p:sldId id="2076138294" r:id="rId33"/>
    <p:sldId id="2147470229" r:id="rId34"/>
    <p:sldId id="2147470230" r:id="rId35"/>
    <p:sldId id="2147470232" r:id="rId36"/>
    <p:sldId id="2147470231" r:id="rId37"/>
    <p:sldId id="2147470254" r:id="rId38"/>
    <p:sldId id="2147470255" r:id="rId39"/>
    <p:sldId id="2147470256" r:id="rId40"/>
    <p:sldId id="2147470274" r:id="rId41"/>
    <p:sldId id="2147470275" r:id="rId42"/>
    <p:sldId id="2147470259" r:id="rId43"/>
    <p:sldId id="2147470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5C3CA42-FBCA-4369-92A0-89E8C7EF0CD6}">
          <p14:sldIdLst>
            <p14:sldId id="257"/>
            <p14:sldId id="2147470233"/>
          </p14:sldIdLst>
        </p14:section>
        <p14:section name="Planning Phase" id="{AC23C755-DFD5-4F56-B450-F9F207956F96}">
          <p14:sldIdLst>
            <p14:sldId id="2147470235"/>
            <p14:sldId id="2147470236"/>
            <p14:sldId id="2147470240"/>
          </p14:sldIdLst>
        </p14:section>
        <p14:section name="Remediation Phase" id="{C16A81E6-64D6-2245-8C22-9B97EF0A3D1E}">
          <p14:sldIdLst>
            <p14:sldId id="2147470262"/>
            <p14:sldId id="2147470266"/>
            <p14:sldId id="2147470264"/>
            <p14:sldId id="2147470265"/>
            <p14:sldId id="2147470267"/>
            <p14:sldId id="2147470244"/>
            <p14:sldId id="2147470270"/>
            <p14:sldId id="2147470276"/>
            <p14:sldId id="2147470277"/>
            <p14:sldId id="2147470278"/>
            <p14:sldId id="2147470279"/>
            <p14:sldId id="2147470280"/>
            <p14:sldId id="2147470281"/>
            <p14:sldId id="2147470268"/>
            <p14:sldId id="2147470282"/>
            <p14:sldId id="2147470283"/>
            <p14:sldId id="2147470269"/>
            <p14:sldId id="2147470284"/>
            <p14:sldId id="2147470285"/>
            <p14:sldId id="2147470272"/>
            <p14:sldId id="2147470287"/>
            <p14:sldId id="2147470288"/>
            <p14:sldId id="2147470289"/>
          </p14:sldIdLst>
        </p14:section>
        <p14:section name="Permissions Creep Index" id="{52FD9260-E1B2-45DE-934D-950974BDF6E9}">
          <p14:sldIdLst>
            <p14:sldId id="2147470273"/>
            <p14:sldId id="2076138294"/>
            <p14:sldId id="2147470229"/>
            <p14:sldId id="2147470230"/>
            <p14:sldId id="2147470232"/>
            <p14:sldId id="2147470231"/>
            <p14:sldId id="2147470254"/>
            <p14:sldId id="2147470255"/>
            <p14:sldId id="2147470256"/>
            <p14:sldId id="2147470274"/>
          </p14:sldIdLst>
        </p14:section>
        <p14:section name="Next Steps" id="{48E45D2F-CF62-764C-A3EE-E8C33CDC6928}">
          <p14:sldIdLst>
            <p14:sldId id="2147470275"/>
            <p14:sldId id="2147470259"/>
            <p14:sldId id="21474702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4B"/>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B4AF7-DE51-0BE4-56F8-ACDBEB76A580}" v="2" dt="2023-07-07T18:43:44.952"/>
    <p1510:client id="{1556DA4F-3AB1-41D4-811A-0A2CA448ED81}" v="1" dt="2023-09-18T06:03:49.817"/>
    <p1510:client id="{18CC1B28-8C5C-47BC-B5E9-0187B6F28B08}" v="1" dt="2023-09-15T20:49:30.060"/>
    <p1510:client id="{1E143768-7D2A-42A6-A26B-129667B7CD22}" v="5" dt="2023-07-04T11:48:14.153"/>
    <p1510:client id="{97B109A9-CDC2-4145-A9DD-31C37365B669}" vWet="2" dt="2023-07-03T15:24:41.668"/>
    <p1510:client id="{98919B18-6565-E84E-8476-CB83A4707FF2}" v="1587" dt="2023-07-03T21:56:10.094"/>
    <p1510:client id="{B7624266-D1A2-8D94-8747-71B4F027B153}" v="3" dt="2023-07-06T18:20:15.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694"/>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ACAE7-78F6-4970-8DDE-061250C0712D}" type="datetimeFigureOut">
              <a:rPr lang="en-NL" smtClean="0"/>
              <a:t>4/24/24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32905-3011-47ED-8FA0-A539D2103513}" type="slidenum">
              <a:rPr lang="en-NL" smtClean="0"/>
              <a:t>‹#›</a:t>
            </a:fld>
            <a:endParaRPr lang="en-NL"/>
          </a:p>
        </p:txBody>
      </p:sp>
    </p:spTree>
    <p:extLst>
      <p:ext uri="{BB962C8B-B14F-4D97-AF65-F5344CB8AC3E}">
        <p14:creationId xmlns:p14="http://schemas.microsoft.com/office/powerpoint/2010/main" val="745436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A32905-3011-47ED-8FA0-A539D2103513}" type="slidenum">
              <a:rPr lang="en-NL" smtClean="0"/>
              <a:t>2</a:t>
            </a:fld>
            <a:endParaRPr lang="en-NL"/>
          </a:p>
        </p:txBody>
      </p:sp>
    </p:spTree>
    <p:extLst>
      <p:ext uri="{BB962C8B-B14F-4D97-AF65-F5344CB8AC3E}">
        <p14:creationId xmlns:p14="http://schemas.microsoft.com/office/powerpoint/2010/main" val="33077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A32905-3011-47ED-8FA0-A539D2103513}" type="slidenum">
              <a:rPr lang="en-NL" smtClean="0"/>
              <a:t>4</a:t>
            </a:fld>
            <a:endParaRPr lang="en-NL"/>
          </a:p>
        </p:txBody>
      </p:sp>
    </p:spTree>
    <p:extLst>
      <p:ext uri="{BB962C8B-B14F-4D97-AF65-F5344CB8AC3E}">
        <p14:creationId xmlns:p14="http://schemas.microsoft.com/office/powerpoint/2010/main" val="367234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905-3011-47ED-8FA0-A539D2103513}"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07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A32905-3011-47ED-8FA0-A539D2103513}" type="slidenum">
              <a:rPr lang="en-NL" smtClean="0"/>
              <a:t>9</a:t>
            </a:fld>
            <a:endParaRPr lang="en-NL"/>
          </a:p>
        </p:txBody>
      </p:sp>
    </p:spTree>
    <p:extLst>
      <p:ext uri="{BB962C8B-B14F-4D97-AF65-F5344CB8AC3E}">
        <p14:creationId xmlns:p14="http://schemas.microsoft.com/office/powerpoint/2010/main" val="2575600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B0A56-4E20-4981-B9AA-D71F01E14535}" type="slidenum">
              <a:rPr lang="en-US" smtClean="0"/>
              <a:t>13</a:t>
            </a:fld>
            <a:endParaRPr lang="en-US"/>
          </a:p>
        </p:txBody>
      </p:sp>
    </p:spTree>
    <p:extLst>
      <p:ext uri="{BB962C8B-B14F-4D97-AF65-F5344CB8AC3E}">
        <p14:creationId xmlns:p14="http://schemas.microsoft.com/office/powerpoint/2010/main" val="226542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B0A56-4E20-4981-B9AA-D71F01E14535}" type="slidenum">
              <a:rPr lang="en-US" smtClean="0"/>
              <a:t>14</a:t>
            </a:fld>
            <a:endParaRPr lang="en-US"/>
          </a:p>
        </p:txBody>
      </p:sp>
    </p:spTree>
    <p:extLst>
      <p:ext uri="{BB962C8B-B14F-4D97-AF65-F5344CB8AC3E}">
        <p14:creationId xmlns:p14="http://schemas.microsoft.com/office/powerpoint/2010/main" val="215867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5569EA-CF53-044A-A738-2E0A04780454}" type="slidenum">
              <a:rPr lang="en-US" smtClean="0"/>
              <a:t>30</a:t>
            </a:fld>
            <a:endParaRPr lang="en-US"/>
          </a:p>
        </p:txBody>
      </p:sp>
    </p:spTree>
    <p:extLst>
      <p:ext uri="{BB962C8B-B14F-4D97-AF65-F5344CB8AC3E}">
        <p14:creationId xmlns:p14="http://schemas.microsoft.com/office/powerpoint/2010/main" val="18410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44698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05797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0174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17965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833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219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34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3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679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30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8463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solidFill>
                  <a:schemeClr val="accent1"/>
                </a:solidFill>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8571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76692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15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14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38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6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21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34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52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90543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0690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745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47716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8738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110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7595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25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573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28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28428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609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2528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7156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6333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740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586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582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2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8402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7531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3056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60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89014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687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53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3585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809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5621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258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297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761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020227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217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12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45267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7641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59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870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463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00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1365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354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80697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080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428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22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066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0273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0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34883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794719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1487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12603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71758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1512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407447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68638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278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29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3802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47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0820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272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523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730272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7336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74219786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4/24/24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005819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268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9AD2CE36-F2E8-C718-40F2-86F8934EA1E6}"/>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rgbClr val="E6E6E6"/>
              </a:gs>
              <a:gs pos="100000">
                <a:srgbClr val="0078D4">
                  <a:lumMod val="60000"/>
                  <a:lumOff val="40000"/>
                </a:srgbClr>
              </a:gs>
            </a:gsLst>
            <a:lin ang="4800000" scaled="0"/>
          </a:gradFill>
          <a:ln w="10795" cap="flat" cmpd="sng" algn="ctr">
            <a:noFill/>
            <a:prstDash val="solid"/>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D0CD3F6-DC09-D03D-90AF-06B89D357520}"/>
              </a:ext>
            </a:extLst>
          </p:cNvPr>
          <p:cNvSpPr/>
          <p:nvPr userDrawn="1"/>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rgbClr val="E6E6E6"/>
              </a:gs>
              <a:gs pos="100000">
                <a:srgbClr val="0078D4">
                  <a:lumMod val="60000"/>
                  <a:lumOff val="40000"/>
                </a:srgbClr>
              </a:gs>
            </a:gsLst>
            <a:lin ang="0" scaled="0"/>
          </a:gradFill>
          <a:ln w="10795" cap="flat" cmpd="sng" algn="ctr">
            <a:noFill/>
            <a:prstDash val="solid"/>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4116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446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272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983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5240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58902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4063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71904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63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34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585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350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6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rgbClr val="0078D4"/>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524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895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210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6809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758238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87640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1491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3450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6113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1617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27861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6481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4796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4193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24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013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9367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40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53708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3703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50952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8666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48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9692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7778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40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userDrawn="1"/>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54331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7639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4575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1449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17892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1948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5405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541109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119745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43996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759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89918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688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517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9259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8321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441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3272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221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85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053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4300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53745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922985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96594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212983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246996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33206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6406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29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827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30413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8698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5851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1053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80279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userDrawn="1"/>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1086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4086949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9375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12019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12502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image" Target="../media/image1.emf"/><Relationship Id="rId61" Type="http://schemas.openxmlformats.org/officeDocument/2006/relationships/slideLayout" Target="../slideLayouts/slideLayout72.xml"/><Relationship Id="rId82" Type="http://schemas.openxmlformats.org/officeDocument/2006/relationships/slideLayout" Target="../slideLayouts/slideLayout9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63" Type="http://schemas.openxmlformats.org/officeDocument/2006/relationships/slideLayout" Target="../slideLayouts/slideLayout159.xml"/><Relationship Id="rId68" Type="http://schemas.openxmlformats.org/officeDocument/2006/relationships/slideLayout" Target="../slideLayouts/slideLayout164.xml"/><Relationship Id="rId84" Type="http://schemas.openxmlformats.org/officeDocument/2006/relationships/slideLayout" Target="../slideLayouts/slideLayout180.xml"/><Relationship Id="rId16" Type="http://schemas.openxmlformats.org/officeDocument/2006/relationships/slideLayout" Target="../slideLayouts/slideLayout112.xml"/><Relationship Id="rId11" Type="http://schemas.openxmlformats.org/officeDocument/2006/relationships/slideLayout" Target="../slideLayouts/slideLayout107.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53" Type="http://schemas.openxmlformats.org/officeDocument/2006/relationships/slideLayout" Target="../slideLayouts/slideLayout149.xml"/><Relationship Id="rId58" Type="http://schemas.openxmlformats.org/officeDocument/2006/relationships/slideLayout" Target="../slideLayouts/slideLayout154.xml"/><Relationship Id="rId74" Type="http://schemas.openxmlformats.org/officeDocument/2006/relationships/slideLayout" Target="../slideLayouts/slideLayout170.xml"/><Relationship Id="rId79" Type="http://schemas.openxmlformats.org/officeDocument/2006/relationships/slideLayout" Target="../slideLayouts/slideLayout175.xml"/><Relationship Id="rId5" Type="http://schemas.openxmlformats.org/officeDocument/2006/relationships/slideLayout" Target="../slideLayouts/slideLayout101.xml"/><Relationship Id="rId19" Type="http://schemas.openxmlformats.org/officeDocument/2006/relationships/slideLayout" Target="../slideLayouts/slideLayout11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slideLayout" Target="../slideLayouts/slideLayout152.xml"/><Relationship Id="rId64" Type="http://schemas.openxmlformats.org/officeDocument/2006/relationships/slideLayout" Target="../slideLayouts/slideLayout160.xml"/><Relationship Id="rId69" Type="http://schemas.openxmlformats.org/officeDocument/2006/relationships/slideLayout" Target="../slideLayouts/slideLayout165.xml"/><Relationship Id="rId77" Type="http://schemas.openxmlformats.org/officeDocument/2006/relationships/slideLayout" Target="../slideLayouts/slideLayout173.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72" Type="http://schemas.openxmlformats.org/officeDocument/2006/relationships/slideLayout" Target="../slideLayouts/slideLayout168.xml"/><Relationship Id="rId80" Type="http://schemas.openxmlformats.org/officeDocument/2006/relationships/slideLayout" Target="../slideLayouts/slideLayout176.xml"/><Relationship Id="rId85" Type="http://schemas.openxmlformats.org/officeDocument/2006/relationships/slideLayout" Target="../slideLayouts/slideLayout181.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59" Type="http://schemas.openxmlformats.org/officeDocument/2006/relationships/slideLayout" Target="../slideLayouts/slideLayout155.xml"/><Relationship Id="rId67" Type="http://schemas.openxmlformats.org/officeDocument/2006/relationships/slideLayout" Target="../slideLayouts/slideLayout163.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62" Type="http://schemas.openxmlformats.org/officeDocument/2006/relationships/slideLayout" Target="../slideLayouts/slideLayout158.xml"/><Relationship Id="rId70" Type="http://schemas.openxmlformats.org/officeDocument/2006/relationships/slideLayout" Target="../slideLayouts/slideLayout166.xml"/><Relationship Id="rId75" Type="http://schemas.openxmlformats.org/officeDocument/2006/relationships/slideLayout" Target="../slideLayouts/slideLayout171.xml"/><Relationship Id="rId83" Type="http://schemas.openxmlformats.org/officeDocument/2006/relationships/slideLayout" Target="../slideLayouts/slideLayout179.xml"/><Relationship Id="rId88" Type="http://schemas.openxmlformats.org/officeDocument/2006/relationships/image" Target="../media/image1.emf"/><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57" Type="http://schemas.openxmlformats.org/officeDocument/2006/relationships/slideLayout" Target="../slideLayouts/slideLayout153.xml"/><Relationship Id="rId10" Type="http://schemas.openxmlformats.org/officeDocument/2006/relationships/slideLayout" Target="../slideLayouts/slideLayout106.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60" Type="http://schemas.openxmlformats.org/officeDocument/2006/relationships/slideLayout" Target="../slideLayouts/slideLayout156.xml"/><Relationship Id="rId65" Type="http://schemas.openxmlformats.org/officeDocument/2006/relationships/slideLayout" Target="../slideLayouts/slideLayout161.xml"/><Relationship Id="rId73" Type="http://schemas.openxmlformats.org/officeDocument/2006/relationships/slideLayout" Target="../slideLayouts/slideLayout169.xml"/><Relationship Id="rId78" Type="http://schemas.openxmlformats.org/officeDocument/2006/relationships/slideLayout" Target="../slideLayouts/slideLayout174.xml"/><Relationship Id="rId81" Type="http://schemas.openxmlformats.org/officeDocument/2006/relationships/slideLayout" Target="../slideLayouts/slideLayout177.xml"/><Relationship Id="rId86" Type="http://schemas.openxmlformats.org/officeDocument/2006/relationships/slideLayout" Target="../slideLayouts/slideLayout182.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9" Type="http://schemas.openxmlformats.org/officeDocument/2006/relationships/slideLayout" Target="../slideLayouts/slideLayout135.xml"/><Relationship Id="rId34" Type="http://schemas.openxmlformats.org/officeDocument/2006/relationships/slideLayout" Target="../slideLayouts/slideLayout130.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6" Type="http://schemas.openxmlformats.org/officeDocument/2006/relationships/slideLayout" Target="../slideLayouts/slideLayout172.xml"/><Relationship Id="rId7" Type="http://schemas.openxmlformats.org/officeDocument/2006/relationships/slideLayout" Target="../slideLayouts/slideLayout103.xml"/><Relationship Id="rId71" Type="http://schemas.openxmlformats.org/officeDocument/2006/relationships/slideLayout" Target="../slideLayouts/slideLayout167.xml"/><Relationship Id="rId2" Type="http://schemas.openxmlformats.org/officeDocument/2006/relationships/slideLayout" Target="../slideLayouts/slideLayout98.xml"/><Relationship Id="rId29" Type="http://schemas.openxmlformats.org/officeDocument/2006/relationships/slideLayout" Target="../slideLayouts/slideLayout125.xml"/><Relationship Id="rId24" Type="http://schemas.openxmlformats.org/officeDocument/2006/relationships/slideLayout" Target="../slideLayouts/slideLayout120.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66" Type="http://schemas.openxmlformats.org/officeDocument/2006/relationships/slideLayout" Target="../slideLayouts/slideLayout162.xml"/><Relationship Id="rId87" Type="http://schemas.openxmlformats.org/officeDocument/2006/relationships/theme" Target="../theme/theme3.xml"/><Relationship Id="rId61" Type="http://schemas.openxmlformats.org/officeDocument/2006/relationships/slideLayout" Target="../slideLayouts/slideLayout157.xml"/><Relationship Id="rId8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4545316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3" r:id="rId74"/>
    <p:sldLayoutId id="2147483834" r:id="rId75"/>
    <p:sldLayoutId id="2147483835" r:id="rId76"/>
    <p:sldLayoutId id="2147483836" r:id="rId77"/>
    <p:sldLayoutId id="2147483837" r:id="rId78"/>
    <p:sldLayoutId id="2147483838" r:id="rId79"/>
    <p:sldLayoutId id="2147483839" r:id="rId80"/>
    <p:sldLayoutId id="2147483840" r:id="rId81"/>
    <p:sldLayoutId id="2147483841" r:id="rId82"/>
    <p:sldLayoutId id="2147483842" r:id="rId83"/>
    <p:sldLayoutId id="2147483843" r:id="rId84"/>
    <p:sldLayoutId id="2147483844"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960717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28.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a:noAutofit/>
          </a:bodyPr>
          <a:lstStyle/>
          <a:p>
            <a:pPr algn="r">
              <a:lnSpc>
                <a:spcPct val="110000"/>
              </a:lnSpc>
            </a:pPr>
            <a:r>
              <a:rPr lang="en-US" b="1"/>
              <a:t>Remediation &amp; Permissions Creep Index</a:t>
            </a:r>
          </a:p>
          <a:p>
            <a:pPr algn="r">
              <a:lnSpc>
                <a:spcPct val="110000"/>
              </a:lnSpc>
            </a:pPr>
            <a:r>
              <a:rPr lang="en-US" b="1"/>
              <a:t>&lt;Name&gt;</a:t>
            </a:r>
          </a:p>
          <a:p>
            <a:pPr algn="r">
              <a:lnSpc>
                <a:spcPct val="110000"/>
              </a:lnSpc>
            </a:pPr>
            <a:r>
              <a:rPr lang="en-US" b="1"/>
              <a:t>&lt;Job role&gt;</a:t>
            </a:r>
          </a:p>
        </p:txBody>
      </p:sp>
    </p:spTree>
    <p:extLst>
      <p:ext uri="{BB962C8B-B14F-4D97-AF65-F5344CB8AC3E}">
        <p14:creationId xmlns:p14="http://schemas.microsoft.com/office/powerpoint/2010/main" val="225908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CAA7-0707-B701-20AC-799449619E41}"/>
              </a:ext>
            </a:extLst>
          </p:cNvPr>
          <p:cNvSpPr>
            <a:spLocks noGrp="1"/>
          </p:cNvSpPr>
          <p:nvPr>
            <p:ph type="title"/>
          </p:nvPr>
        </p:nvSpPr>
        <p:spPr>
          <a:xfrm>
            <a:off x="588263" y="2873414"/>
            <a:ext cx="4393640" cy="1107996"/>
          </a:xfrm>
        </p:spPr>
        <p:txBody>
          <a:bodyPr/>
          <a:lstStyle/>
          <a:p>
            <a:r>
              <a:rPr lang="en-US"/>
              <a:t>Day 30 Remediations:</a:t>
            </a:r>
            <a:br>
              <a:rPr lang="en-US"/>
            </a:br>
            <a:r>
              <a:rPr lang="en-US"/>
              <a:t>Get to a Baseline</a:t>
            </a:r>
          </a:p>
        </p:txBody>
      </p:sp>
      <p:pic>
        <p:nvPicPr>
          <p:cNvPr id="7" name="Picture Placeholder 6" descr="A person reaching for a paper on a table full of paper and sticky notes">
            <a:extLst>
              <a:ext uri="{FF2B5EF4-FFF2-40B4-BE49-F238E27FC236}">
                <a16:creationId xmlns:a16="http://schemas.microsoft.com/office/drawing/2014/main" id="{CBD9D439-2582-5916-F8B6-32A4ADCA242E}"/>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3123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8EF1-9FE0-E9BC-D30A-68B685279C34}"/>
              </a:ext>
            </a:extLst>
          </p:cNvPr>
          <p:cNvSpPr>
            <a:spLocks noGrp="1"/>
          </p:cNvSpPr>
          <p:nvPr>
            <p:ph type="title"/>
          </p:nvPr>
        </p:nvSpPr>
        <p:spPr/>
        <p:txBody>
          <a:bodyPr/>
          <a:lstStyle/>
          <a:p>
            <a:r>
              <a:rPr lang="en-US"/>
              <a:t>Getting to baseline tips</a:t>
            </a:r>
            <a:endParaRPr lang="en-NL"/>
          </a:p>
        </p:txBody>
      </p:sp>
      <p:sp>
        <p:nvSpPr>
          <p:cNvPr id="3" name="Content Placeholder 2">
            <a:extLst>
              <a:ext uri="{FF2B5EF4-FFF2-40B4-BE49-F238E27FC236}">
                <a16:creationId xmlns:a16="http://schemas.microsoft.com/office/drawing/2014/main" id="{47A99EAD-510B-0A61-3D26-FCD843D81900}"/>
              </a:ext>
            </a:extLst>
          </p:cNvPr>
          <p:cNvSpPr>
            <a:spLocks noGrp="1"/>
          </p:cNvSpPr>
          <p:nvPr>
            <p:ph sz="quarter" idx="10"/>
          </p:nvPr>
        </p:nvSpPr>
        <p:spPr>
          <a:xfrm>
            <a:off x="529199" y="1366348"/>
            <a:ext cx="11018838" cy="4789003"/>
          </a:xfrm>
        </p:spPr>
        <p:txBody>
          <a:bodyPr/>
          <a:lstStyle/>
          <a:p>
            <a:r>
              <a:rPr lang="en-US" sz="2400"/>
              <a:t>Find the right stakeholders and verify before taking action</a:t>
            </a:r>
          </a:p>
          <a:p>
            <a:pPr lvl="1"/>
            <a:r>
              <a:rPr lang="en-US" sz="1800"/>
              <a:t>Most resources in an environment are used by different teams within a company. Before changing permissions first identify the stakeholders and discuss the findings</a:t>
            </a:r>
          </a:p>
          <a:p>
            <a:r>
              <a:rPr lang="en-US" sz="2400"/>
              <a:t>Be aware of seasonal access, especially for application identities</a:t>
            </a:r>
          </a:p>
          <a:p>
            <a:pPr lvl="1"/>
            <a:r>
              <a:rPr lang="en-US" sz="1800"/>
              <a:t>Verify if read-only access is enough</a:t>
            </a:r>
          </a:p>
          <a:p>
            <a:pPr lvl="1"/>
            <a:r>
              <a:rPr lang="en-US" sz="1800"/>
              <a:t>After assigning read-only access, test the application</a:t>
            </a:r>
          </a:p>
          <a:p>
            <a:r>
              <a:rPr lang="en-US" sz="2400" err="1"/>
              <a:t>Entra</a:t>
            </a:r>
            <a:r>
              <a:rPr lang="en-US" sz="2400"/>
              <a:t> Permissions Management reports are most accurate about 60 days after first onboarding of an authorization system</a:t>
            </a:r>
          </a:p>
          <a:p>
            <a:pPr lvl="1"/>
            <a:r>
              <a:rPr lang="en-US" sz="1800"/>
              <a:t>By initial onboarding only data over the last 30 days is available</a:t>
            </a:r>
          </a:p>
          <a:p>
            <a:pPr lvl="1"/>
            <a:r>
              <a:rPr lang="en-US" sz="1800"/>
              <a:t>Depending on the type of authorization system (Azure, AWS, GCP) read operations might not be tracked. Consider this information when reviewing “inactive” identities – they might need read only access</a:t>
            </a:r>
          </a:p>
          <a:p>
            <a:r>
              <a:rPr lang="en-US" sz="2400"/>
              <a:t>Future projects (landing zones) could require more permissions than the baseline</a:t>
            </a:r>
          </a:p>
        </p:txBody>
      </p:sp>
    </p:spTree>
    <p:extLst>
      <p:ext uri="{BB962C8B-B14F-4D97-AF65-F5344CB8AC3E}">
        <p14:creationId xmlns:p14="http://schemas.microsoft.com/office/powerpoint/2010/main" val="12016206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03E9-4651-5A16-E98F-2B3BA665670F}"/>
              </a:ext>
            </a:extLst>
          </p:cNvPr>
          <p:cNvSpPr>
            <a:spLocks noGrp="1"/>
          </p:cNvSpPr>
          <p:nvPr>
            <p:ph type="title"/>
          </p:nvPr>
        </p:nvSpPr>
        <p:spPr/>
        <p:txBody>
          <a:bodyPr/>
          <a:lstStyle/>
          <a:p>
            <a:r>
              <a:rPr lang="en-US"/>
              <a:t>Review super identities</a:t>
            </a:r>
          </a:p>
        </p:txBody>
      </p:sp>
      <p:sp>
        <p:nvSpPr>
          <p:cNvPr id="3" name="Content Placeholder 2">
            <a:extLst>
              <a:ext uri="{FF2B5EF4-FFF2-40B4-BE49-F238E27FC236}">
                <a16:creationId xmlns:a16="http://schemas.microsoft.com/office/drawing/2014/main" id="{1CF8AA55-A237-A372-9861-846FFF9F8D78}"/>
              </a:ext>
            </a:extLst>
          </p:cNvPr>
          <p:cNvSpPr>
            <a:spLocks noGrp="1"/>
          </p:cNvSpPr>
          <p:nvPr>
            <p:ph sz="quarter" idx="10"/>
          </p:nvPr>
        </p:nvSpPr>
        <p:spPr>
          <a:xfrm>
            <a:off x="584200" y="1435100"/>
            <a:ext cx="11018838" cy="4395049"/>
          </a:xfrm>
        </p:spPr>
        <p:txBody>
          <a:bodyPr/>
          <a:lstStyle/>
          <a:p>
            <a:r>
              <a:rPr lang="en-US"/>
              <a:t>It is expected to have “super” identities</a:t>
            </a:r>
          </a:p>
          <a:p>
            <a:pPr lvl="1"/>
            <a:r>
              <a:rPr lang="en-US"/>
              <a:t>Users, Groups, Apps / Service Principals, Serverless Functions</a:t>
            </a:r>
          </a:p>
          <a:p>
            <a:r>
              <a:rPr lang="en-US"/>
              <a:t>It is NOT expected to have excessive numbers of super identities</a:t>
            </a:r>
          </a:p>
          <a:p>
            <a:pPr lvl="1"/>
            <a:r>
              <a:rPr lang="en-US"/>
              <a:t>Generally want 5 or fewer User and/or Group super identities per authorization system</a:t>
            </a:r>
          </a:p>
          <a:p>
            <a:pPr lvl="1"/>
            <a:r>
              <a:rPr lang="en-US"/>
              <a:t>App / service principal / service accounts should be very limited in number and reasoning for permissions documented</a:t>
            </a:r>
          </a:p>
          <a:p>
            <a:r>
              <a:rPr lang="en-US"/>
              <a:t>Recommendation:</a:t>
            </a:r>
          </a:p>
          <a:p>
            <a:pPr lvl="1"/>
            <a:r>
              <a:rPr lang="en-US"/>
              <a:t>Move permissions for super users and groups to JIT (PIM for Azure, EPM JIT for AWS, GCP, and Azure)</a:t>
            </a:r>
          </a:p>
          <a:p>
            <a:pPr lvl="2"/>
            <a:r>
              <a:rPr lang="en-US"/>
              <a:t>PIM for Groups is very standard for Azure RBAC role-management. Many of the benefits of EPM JIT are already in place if you are already using PIM for Groups</a:t>
            </a:r>
          </a:p>
          <a:p>
            <a:pPr lvl="2"/>
            <a:r>
              <a:rPr lang="en-US"/>
              <a:t>EPM JIT extends similar Just-in-Time concepts to AWS and GCP quickly and easily</a:t>
            </a:r>
          </a:p>
        </p:txBody>
      </p:sp>
    </p:spTree>
    <p:extLst>
      <p:ext uri="{BB962C8B-B14F-4D97-AF65-F5344CB8AC3E}">
        <p14:creationId xmlns:p14="http://schemas.microsoft.com/office/powerpoint/2010/main" val="13025498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6083-08D2-4BBD-8D26-2F1AC9AB65F4}"/>
              </a:ext>
            </a:extLst>
          </p:cNvPr>
          <p:cNvSpPr>
            <a:spLocks noGrp="1"/>
          </p:cNvSpPr>
          <p:nvPr>
            <p:ph type="title"/>
          </p:nvPr>
        </p:nvSpPr>
        <p:spPr>
          <a:xfrm>
            <a:off x="588263" y="457200"/>
            <a:ext cx="11018520" cy="553998"/>
          </a:xfrm>
        </p:spPr>
        <p:txBody>
          <a:bodyPr/>
          <a:lstStyle/>
          <a:p>
            <a:r>
              <a:rPr lang="en-US">
                <a:solidFill>
                  <a:srgbClr val="0078D7"/>
                </a:solidFill>
              </a:rPr>
              <a:t>JIT / JEA</a:t>
            </a:r>
            <a:endParaRPr lang="en-US" i="1">
              <a:latin typeface="Segoe UI Semilight" panose="020B0402040204020203" pitchFamily="34" charset="0"/>
              <a:cs typeface="Segoe UI Semilight" panose="020B0402040204020203" pitchFamily="34" charset="0"/>
            </a:endParaRPr>
          </a:p>
        </p:txBody>
      </p:sp>
      <p:sp>
        <p:nvSpPr>
          <p:cNvPr id="3" name="Text Placeholder 2">
            <a:extLst>
              <a:ext uri="{FF2B5EF4-FFF2-40B4-BE49-F238E27FC236}">
                <a16:creationId xmlns:a16="http://schemas.microsoft.com/office/drawing/2014/main" id="{E6A16CED-A3F4-4130-8918-79216155E319}"/>
              </a:ext>
            </a:extLst>
          </p:cNvPr>
          <p:cNvSpPr>
            <a:spLocks noGrp="1"/>
          </p:cNvSpPr>
          <p:nvPr>
            <p:ph type="body" sz="quarter" idx="10"/>
          </p:nvPr>
        </p:nvSpPr>
        <p:spPr>
          <a:xfrm>
            <a:off x="586390" y="1434370"/>
            <a:ext cx="5486400" cy="2763834"/>
          </a:xfrm>
        </p:spPr>
        <p:txBody>
          <a:bodyPr>
            <a:spAutoFit/>
          </a:bodyPr>
          <a:lstStyle/>
          <a:p>
            <a:pPr>
              <a:spcBef>
                <a:spcPts val="1800"/>
              </a:spcBef>
            </a:pPr>
            <a:r>
              <a:rPr lang="en-US" sz="2000" b="1">
                <a:solidFill>
                  <a:srgbClr val="0078D7"/>
                </a:solidFill>
              </a:rPr>
              <a:t>Privilege Management at Scale</a:t>
            </a:r>
          </a:p>
          <a:p>
            <a:r>
              <a:rPr lang="en-US" sz="1600"/>
              <a:t>Leverage JIT/JEA controls for Tier 0 roles, expand to other roles as well.</a:t>
            </a:r>
          </a:p>
          <a:p>
            <a:pPr>
              <a:spcBef>
                <a:spcPts val="1800"/>
              </a:spcBef>
            </a:pPr>
            <a:r>
              <a:rPr lang="en-US" sz="2000" b="1">
                <a:solidFill>
                  <a:srgbClr val="0078D7"/>
                </a:solidFill>
              </a:rPr>
              <a:t>No Persistent Elevated Access</a:t>
            </a:r>
          </a:p>
          <a:p>
            <a:r>
              <a:rPr lang="en-US" sz="1600"/>
              <a:t>Do not allow persistent elevated access on-premises or in the cloud.</a:t>
            </a:r>
          </a:p>
          <a:p>
            <a:pPr>
              <a:spcBef>
                <a:spcPts val="1800"/>
              </a:spcBef>
            </a:pPr>
            <a:r>
              <a:rPr lang="en-US" sz="2000" b="1">
                <a:solidFill>
                  <a:srgbClr val="0078D7"/>
                </a:solidFill>
              </a:rPr>
              <a:t>Reduce Surface Area</a:t>
            </a:r>
          </a:p>
          <a:p>
            <a:r>
              <a:rPr lang="en-US" sz="1600"/>
              <a:t>Significantly lower blast radius if identity is compromised.</a:t>
            </a:r>
          </a:p>
        </p:txBody>
      </p:sp>
      <p:sp>
        <p:nvSpPr>
          <p:cNvPr id="5" name="Oval 4">
            <a:extLst>
              <a:ext uri="{FF2B5EF4-FFF2-40B4-BE49-F238E27FC236}">
                <a16:creationId xmlns:a16="http://schemas.microsoft.com/office/drawing/2014/main" id="{C162C19C-6CC9-46B6-9811-31EEB604FC5E}"/>
              </a:ext>
              <a:ext uri="{C183D7F6-B498-43B3-948B-1728B52AA6E4}">
                <adec:decorative xmlns:adec="http://schemas.microsoft.com/office/drawing/2017/decorative" val="1"/>
              </a:ext>
            </a:extLst>
          </p:cNvPr>
          <p:cNvSpPr/>
          <p:nvPr/>
        </p:nvSpPr>
        <p:spPr bwMode="auto">
          <a:xfrm>
            <a:off x="6424507" y="1247987"/>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PIM Approval process</a:t>
            </a:r>
          </a:p>
        </p:txBody>
      </p:sp>
      <p:sp>
        <p:nvSpPr>
          <p:cNvPr id="43" name="people_5">
            <a:extLst>
              <a:ext uri="{FF2B5EF4-FFF2-40B4-BE49-F238E27FC236}">
                <a16:creationId xmlns:a16="http://schemas.microsoft.com/office/drawing/2014/main" id="{607004D1-85AD-4854-9370-97F4C291C7E1}"/>
              </a:ext>
              <a:ext uri="{C183D7F6-B498-43B3-948B-1728B52AA6E4}">
                <adec:decorative xmlns:adec="http://schemas.microsoft.com/office/drawing/2017/decorative" val="1"/>
              </a:ext>
            </a:extLst>
          </p:cNvPr>
          <p:cNvSpPr>
            <a:spLocks noChangeAspect="1" noEditPoints="1"/>
          </p:cNvSpPr>
          <p:nvPr/>
        </p:nvSpPr>
        <p:spPr bwMode="auto">
          <a:xfrm>
            <a:off x="6804559" y="210312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Request</a:t>
            </a:r>
            <a:br>
              <a:rPr lang="en-US" sz="1000">
                <a:solidFill>
                  <a:srgbClr val="0078D7"/>
                </a:solidFill>
              </a:rPr>
            </a:br>
            <a:r>
              <a:rPr lang="en-US" sz="1000">
                <a:solidFill>
                  <a:srgbClr val="0078D7"/>
                </a:solidFill>
              </a:rPr>
              <a:t>access</a:t>
            </a:r>
          </a:p>
        </p:txBody>
      </p:sp>
      <p:sp>
        <p:nvSpPr>
          <p:cNvPr id="44" name="check 3">
            <a:extLst>
              <a:ext uri="{FF2B5EF4-FFF2-40B4-BE49-F238E27FC236}">
                <a16:creationId xmlns:a16="http://schemas.microsoft.com/office/drawing/2014/main" id="{000FE97C-48D6-4042-AB22-CCE658A0BA1E}"/>
              </a:ext>
              <a:ext uri="{C183D7F6-B498-43B3-948B-1728B52AA6E4}">
                <adec:decorative xmlns:adec="http://schemas.microsoft.com/office/drawing/2017/decorative" val="1"/>
              </a:ext>
            </a:extLst>
          </p:cNvPr>
          <p:cNvSpPr>
            <a:spLocks noChangeAspect="1" noEditPoints="1"/>
          </p:cNvSpPr>
          <p:nvPr/>
        </p:nvSpPr>
        <p:spPr bwMode="auto">
          <a:xfrm>
            <a:off x="7752589" y="210312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Manager</a:t>
            </a:r>
            <a:br>
              <a:rPr lang="en-US" sz="1000">
                <a:solidFill>
                  <a:srgbClr val="0078D7"/>
                </a:solidFill>
              </a:rPr>
            </a:br>
            <a:r>
              <a:rPr lang="en-US" sz="1000">
                <a:solidFill>
                  <a:srgbClr val="0078D7"/>
                </a:solidFill>
              </a:rPr>
              <a:t>Approval</a:t>
            </a:r>
          </a:p>
        </p:txBody>
      </p:sp>
      <p:sp>
        <p:nvSpPr>
          <p:cNvPr id="7" name="Oval 6">
            <a:extLst>
              <a:ext uri="{FF2B5EF4-FFF2-40B4-BE49-F238E27FC236}">
                <a16:creationId xmlns:a16="http://schemas.microsoft.com/office/drawing/2014/main" id="{B596008F-4A4C-4479-837C-0009E52704BE}"/>
              </a:ext>
              <a:ext uri="{C183D7F6-B498-43B3-948B-1728B52AA6E4}">
                <adec:decorative xmlns:adec="http://schemas.microsoft.com/office/drawing/2017/decorative" val="1"/>
              </a:ext>
            </a:extLst>
          </p:cNvPr>
          <p:cNvSpPr/>
          <p:nvPr/>
        </p:nvSpPr>
        <p:spPr bwMode="auto">
          <a:xfrm>
            <a:off x="9529584" y="1247987"/>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Azure AD</a:t>
            </a:r>
          </a:p>
        </p:txBody>
      </p:sp>
      <p:sp>
        <p:nvSpPr>
          <p:cNvPr id="8" name="Oval 7">
            <a:extLst>
              <a:ext uri="{FF2B5EF4-FFF2-40B4-BE49-F238E27FC236}">
                <a16:creationId xmlns:a16="http://schemas.microsoft.com/office/drawing/2014/main" id="{3E1AC0F9-DDE0-4820-AB94-4DED033AB3FF}"/>
              </a:ext>
              <a:ext uri="{C183D7F6-B498-43B3-948B-1728B52AA6E4}">
                <adec:decorative xmlns:adec="http://schemas.microsoft.com/office/drawing/2017/decorative" val="1"/>
              </a:ext>
            </a:extLst>
          </p:cNvPr>
          <p:cNvSpPr/>
          <p:nvPr/>
        </p:nvSpPr>
        <p:spPr bwMode="auto">
          <a:xfrm>
            <a:off x="6424507" y="4175080"/>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Privileged Admin Workflows</a:t>
            </a:r>
          </a:p>
        </p:txBody>
      </p:sp>
      <p:sp>
        <p:nvSpPr>
          <p:cNvPr id="9" name="Oval 8">
            <a:extLst>
              <a:ext uri="{FF2B5EF4-FFF2-40B4-BE49-F238E27FC236}">
                <a16:creationId xmlns:a16="http://schemas.microsoft.com/office/drawing/2014/main" id="{0A1ADFF1-152E-40BE-92B5-3B6BF3527643}"/>
              </a:ext>
              <a:ext uri="{C183D7F6-B498-43B3-948B-1728B52AA6E4}">
                <adec:decorative xmlns:adec="http://schemas.microsoft.com/office/drawing/2017/decorative" val="1"/>
              </a:ext>
            </a:extLst>
          </p:cNvPr>
          <p:cNvSpPr/>
          <p:nvPr/>
        </p:nvSpPr>
        <p:spPr bwMode="auto">
          <a:xfrm>
            <a:off x="9529584" y="4175080"/>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Azure Subscriptions</a:t>
            </a:r>
          </a:p>
          <a:p>
            <a:pPr algn="ctr" defTabSz="932472" fontAlgn="base">
              <a:spcBef>
                <a:spcPts val="8400"/>
              </a:spcBef>
              <a:spcAft>
                <a:spcPct val="0"/>
              </a:spcAft>
            </a:pPr>
            <a:r>
              <a:rPr lang="en-US" sz="1200">
                <a:solidFill>
                  <a:schemeClr val="tx1"/>
                </a:solidFill>
                <a:ea typeface="Segoe UI" pitchFamily="34" charset="0"/>
                <a:cs typeface="Segoe UI" pitchFamily="34" charset="0"/>
              </a:rPr>
              <a:t>Azure AD PIM</a:t>
            </a:r>
          </a:p>
        </p:txBody>
      </p:sp>
      <p:sp>
        <p:nvSpPr>
          <p:cNvPr id="31" name="Freeform: Shape 30">
            <a:extLst>
              <a:ext uri="{FF2B5EF4-FFF2-40B4-BE49-F238E27FC236}">
                <a16:creationId xmlns:a16="http://schemas.microsoft.com/office/drawing/2014/main" id="{C7B1FE1A-65C2-4441-A6AE-8963D5DA7EBD}"/>
              </a:ext>
              <a:ext uri="{C183D7F6-B498-43B3-948B-1728B52AA6E4}">
                <adec:decorative xmlns:adec="http://schemas.microsoft.com/office/drawing/2017/decorative" val="1"/>
              </a:ext>
            </a:extLst>
          </p:cNvPr>
          <p:cNvSpPr/>
          <p:nvPr/>
        </p:nvSpPr>
        <p:spPr bwMode="auto">
          <a:xfrm rot="16200000">
            <a:off x="6573718" y="3297918"/>
            <a:ext cx="1383331" cy="484632"/>
          </a:xfrm>
          <a:custGeom>
            <a:avLst/>
            <a:gdLst>
              <a:gd name="connsiteX0" fmla="*/ 1383331 w 1383331"/>
              <a:gd name="connsiteY0" fmla="*/ 242316 h 484632"/>
              <a:gd name="connsiteX1" fmla="*/ 1141015 w 1383331"/>
              <a:gd name="connsiteY1" fmla="*/ 484632 h 484632"/>
              <a:gd name="connsiteX2" fmla="*/ 1141015 w 1383331"/>
              <a:gd name="connsiteY2" fmla="*/ 363474 h 484632"/>
              <a:gd name="connsiteX3" fmla="*/ 48555 w 1383331"/>
              <a:gd name="connsiteY3" fmla="*/ 363474 h 484632"/>
              <a:gd name="connsiteX4" fmla="*/ 35731 w 1383331"/>
              <a:gd name="connsiteY4" fmla="*/ 236266 h 484632"/>
              <a:gd name="connsiteX5" fmla="*/ 0 w 1383331"/>
              <a:gd name="connsiteY5" fmla="*/ 121158 h 484632"/>
              <a:gd name="connsiteX6" fmla="*/ 1141015 w 1383331"/>
              <a:gd name="connsiteY6" fmla="*/ 121158 h 484632"/>
              <a:gd name="connsiteX7" fmla="*/ 1141015 w 1383331"/>
              <a:gd name="connsiteY7"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331" h="484632">
                <a:moveTo>
                  <a:pt x="1383331" y="242316"/>
                </a:moveTo>
                <a:lnTo>
                  <a:pt x="1141015" y="484632"/>
                </a:lnTo>
                <a:lnTo>
                  <a:pt x="1141015" y="363474"/>
                </a:lnTo>
                <a:lnTo>
                  <a:pt x="48555" y="363474"/>
                </a:lnTo>
                <a:lnTo>
                  <a:pt x="35731" y="236266"/>
                </a:lnTo>
                <a:lnTo>
                  <a:pt x="0" y="121158"/>
                </a:lnTo>
                <a:lnTo>
                  <a:pt x="1141015" y="121158"/>
                </a:lnTo>
                <a:lnTo>
                  <a:pt x="1141015" y="0"/>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Elevated access</a:t>
            </a:r>
          </a:p>
        </p:txBody>
      </p:sp>
      <p:sp>
        <p:nvSpPr>
          <p:cNvPr id="34" name="Freeform: Shape 33">
            <a:extLst>
              <a:ext uri="{FF2B5EF4-FFF2-40B4-BE49-F238E27FC236}">
                <a16:creationId xmlns:a16="http://schemas.microsoft.com/office/drawing/2014/main" id="{FD7D333E-48B5-4586-A2CB-5B015EE18228}"/>
              </a:ext>
              <a:ext uri="{C183D7F6-B498-43B3-948B-1728B52AA6E4}">
                <adec:decorative xmlns:adec="http://schemas.microsoft.com/office/drawing/2017/decorative" val="1"/>
              </a:ext>
            </a:extLst>
          </p:cNvPr>
          <p:cNvSpPr/>
          <p:nvPr/>
        </p:nvSpPr>
        <p:spPr bwMode="auto">
          <a:xfrm rot="5400000">
            <a:off x="7012083" y="3672386"/>
            <a:ext cx="1295146" cy="484632"/>
          </a:xfrm>
          <a:custGeom>
            <a:avLst/>
            <a:gdLst>
              <a:gd name="connsiteX0" fmla="*/ 0 w 1295146"/>
              <a:gd name="connsiteY0" fmla="*/ 121158 h 484632"/>
              <a:gd name="connsiteX1" fmla="*/ 1052830 w 1295146"/>
              <a:gd name="connsiteY1" fmla="*/ 121158 h 484632"/>
              <a:gd name="connsiteX2" fmla="*/ 1052830 w 1295146"/>
              <a:gd name="connsiteY2" fmla="*/ 0 h 484632"/>
              <a:gd name="connsiteX3" fmla="*/ 1295146 w 1295146"/>
              <a:gd name="connsiteY3" fmla="*/ 242316 h 484632"/>
              <a:gd name="connsiteX4" fmla="*/ 1052830 w 1295146"/>
              <a:gd name="connsiteY4" fmla="*/ 484632 h 484632"/>
              <a:gd name="connsiteX5" fmla="*/ 1052830 w 1295146"/>
              <a:gd name="connsiteY5" fmla="*/ 363474 h 484632"/>
              <a:gd name="connsiteX6" fmla="*/ 48598 w 1295146"/>
              <a:gd name="connsiteY6" fmla="*/ 363474 h 484632"/>
              <a:gd name="connsiteX7" fmla="*/ 35795 w 1295146"/>
              <a:gd name="connsiteY7" fmla="*/ 236473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146" h="484632">
                <a:moveTo>
                  <a:pt x="0" y="121158"/>
                </a:moveTo>
                <a:lnTo>
                  <a:pt x="1052830" y="121158"/>
                </a:lnTo>
                <a:lnTo>
                  <a:pt x="1052830" y="0"/>
                </a:lnTo>
                <a:lnTo>
                  <a:pt x="1295146" y="242316"/>
                </a:lnTo>
                <a:lnTo>
                  <a:pt x="1052830" y="484632"/>
                </a:lnTo>
                <a:lnTo>
                  <a:pt x="1052830" y="363474"/>
                </a:lnTo>
                <a:lnTo>
                  <a:pt x="48598" y="363474"/>
                </a:lnTo>
                <a:lnTo>
                  <a:pt x="35795" y="236473"/>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Entitlement flow</a:t>
            </a:r>
          </a:p>
        </p:txBody>
      </p:sp>
      <p:sp>
        <p:nvSpPr>
          <p:cNvPr id="14" name="Arrow: Right 13">
            <a:extLst>
              <a:ext uri="{FF2B5EF4-FFF2-40B4-BE49-F238E27FC236}">
                <a16:creationId xmlns:a16="http://schemas.microsoft.com/office/drawing/2014/main" id="{BF836E49-0785-47C9-8D0C-F75214CD7D0E}"/>
              </a:ext>
              <a:ext uri="{C183D7F6-B498-43B3-948B-1728B52AA6E4}">
                <adec:decorative xmlns:adec="http://schemas.microsoft.com/office/drawing/2017/decorative" val="1"/>
              </a:ext>
            </a:extLst>
          </p:cNvPr>
          <p:cNvSpPr/>
          <p:nvPr/>
        </p:nvSpPr>
        <p:spPr bwMode="auto">
          <a:xfrm rot="18969583">
            <a:off x="7889354" y="3408978"/>
            <a:ext cx="2506428" cy="484632"/>
          </a:xfrm>
          <a:prstGeom prst="right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Azure AD JIT elevation</a:t>
            </a:r>
          </a:p>
        </p:txBody>
      </p:sp>
      <p:sp>
        <p:nvSpPr>
          <p:cNvPr id="16" name="Arrow: Up-Down 15">
            <a:extLst>
              <a:ext uri="{FF2B5EF4-FFF2-40B4-BE49-F238E27FC236}">
                <a16:creationId xmlns:a16="http://schemas.microsoft.com/office/drawing/2014/main" id="{455F6E84-9612-454A-A2E2-2840E068790C}"/>
              </a:ext>
              <a:ext uri="{C183D7F6-B498-43B3-948B-1728B52AA6E4}">
                <adec:decorative xmlns:adec="http://schemas.microsoft.com/office/drawing/2017/decorative" val="1"/>
              </a:ext>
            </a:extLst>
          </p:cNvPr>
          <p:cNvSpPr/>
          <p:nvPr/>
        </p:nvSpPr>
        <p:spPr bwMode="auto">
          <a:xfrm>
            <a:off x="10325281" y="3013881"/>
            <a:ext cx="484632" cy="1542160"/>
          </a:xfrm>
          <a:prstGeom prst="upDown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err="1">
              <a:solidFill>
                <a:srgbClr val="FFFFFF"/>
              </a:solidFill>
              <a:cs typeface="Segoe UI" pitchFamily="34" charset="0"/>
            </a:endParaRPr>
          </a:p>
        </p:txBody>
      </p:sp>
      <p:pic>
        <p:nvPicPr>
          <p:cNvPr id="19" name="Graphic 18">
            <a:extLst>
              <a:ext uri="{FF2B5EF4-FFF2-40B4-BE49-F238E27FC236}">
                <a16:creationId xmlns:a16="http://schemas.microsoft.com/office/drawing/2014/main" id="{433A7BE0-4850-4F7B-B30F-1F674F51A5B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0397" y="1828800"/>
            <a:ext cx="914400" cy="914400"/>
          </a:xfrm>
          <a:prstGeom prst="rect">
            <a:avLst/>
          </a:prstGeom>
          <a:effectLst>
            <a:outerShdw blurRad="50800" dist="38100" dir="5400000" algn="t" rotWithShape="0">
              <a:prstClr val="black">
                <a:alpha val="40000"/>
              </a:prstClr>
            </a:outerShdw>
          </a:effectLst>
        </p:spPr>
      </p:pic>
      <p:cxnSp>
        <p:nvCxnSpPr>
          <p:cNvPr id="46" name="Straight Arrow Connector 45">
            <a:extLst>
              <a:ext uri="{FF2B5EF4-FFF2-40B4-BE49-F238E27FC236}">
                <a16:creationId xmlns:a16="http://schemas.microsoft.com/office/drawing/2014/main" id="{85ED91CF-D438-444A-A085-593D3E517B27}"/>
              </a:ext>
              <a:ext uri="{C183D7F6-B498-43B3-948B-1728B52AA6E4}">
                <adec:decorative xmlns:adec="http://schemas.microsoft.com/office/drawing/2017/decorative" val="1"/>
              </a:ext>
            </a:extLst>
          </p:cNvPr>
          <p:cNvCxnSpPr>
            <a:cxnSpLocks/>
          </p:cNvCxnSpPr>
          <p:nvPr/>
        </p:nvCxnSpPr>
        <p:spPr>
          <a:xfrm>
            <a:off x="7274857" y="2284718"/>
            <a:ext cx="374650" cy="2564"/>
          </a:xfrm>
          <a:prstGeom prst="straightConnector1">
            <a:avLst/>
          </a:prstGeom>
          <a:ln w="22225">
            <a:solidFill>
              <a:srgbClr val="0078D7"/>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D1E62E9-C104-4AF9-BF66-308C7CBA8370}"/>
              </a:ext>
              <a:ext uri="{C183D7F6-B498-43B3-948B-1728B52AA6E4}">
                <adec:decorative xmlns:adec="http://schemas.microsoft.com/office/drawing/2017/decorative" val="1"/>
              </a:ext>
            </a:extLst>
          </p:cNvPr>
          <p:cNvGrpSpPr/>
          <p:nvPr/>
        </p:nvGrpSpPr>
        <p:grpSpPr>
          <a:xfrm>
            <a:off x="6941446" y="4979627"/>
            <a:ext cx="1042148" cy="1109540"/>
            <a:chOff x="6941446" y="4979627"/>
            <a:chExt cx="1042148" cy="1109540"/>
          </a:xfrm>
        </p:grpSpPr>
        <p:grpSp>
          <p:nvGrpSpPr>
            <p:cNvPr id="55" name="Group 54">
              <a:extLst>
                <a:ext uri="{FF2B5EF4-FFF2-40B4-BE49-F238E27FC236}">
                  <a16:creationId xmlns:a16="http://schemas.microsoft.com/office/drawing/2014/main" id="{0FDD2817-3BC1-4AB9-AE77-1ECF184BB963}"/>
                </a:ext>
              </a:extLst>
            </p:cNvPr>
            <p:cNvGrpSpPr/>
            <p:nvPr/>
          </p:nvGrpSpPr>
          <p:grpSpPr>
            <a:xfrm>
              <a:off x="7086001" y="5122863"/>
              <a:ext cx="782086" cy="768942"/>
              <a:chOff x="7086001" y="5122863"/>
              <a:chExt cx="782086" cy="768942"/>
            </a:xfrm>
          </p:grpSpPr>
          <p:sp>
            <p:nvSpPr>
              <p:cNvPr id="49" name="arrow_12" title="Icon of a circle made of a curved arrow pointing clockwise">
                <a:extLst>
                  <a:ext uri="{FF2B5EF4-FFF2-40B4-BE49-F238E27FC236}">
                    <a16:creationId xmlns:a16="http://schemas.microsoft.com/office/drawing/2014/main" id="{A1467CB3-9C7D-448D-8287-1CF4FB0E827A}"/>
                  </a:ext>
                </a:extLst>
              </p:cNvPr>
              <p:cNvSpPr>
                <a:spLocks noChangeAspect="1" noEditPoints="1"/>
              </p:cNvSpPr>
              <p:nvPr/>
            </p:nvSpPr>
            <p:spPr bwMode="auto">
              <a:xfrm>
                <a:off x="7086001" y="5122863"/>
                <a:ext cx="782086" cy="76894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222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4" name="Group 53">
                <a:extLst>
                  <a:ext uri="{FF2B5EF4-FFF2-40B4-BE49-F238E27FC236}">
                    <a16:creationId xmlns:a16="http://schemas.microsoft.com/office/drawing/2014/main" id="{D2979C13-BD61-4834-8522-679263B018EF}"/>
                  </a:ext>
                </a:extLst>
              </p:cNvPr>
              <p:cNvGrpSpPr/>
              <p:nvPr/>
            </p:nvGrpSpPr>
            <p:grpSpPr>
              <a:xfrm>
                <a:off x="7290494" y="5279198"/>
                <a:ext cx="374650" cy="497891"/>
                <a:chOff x="7290494" y="5279198"/>
                <a:chExt cx="374650" cy="497891"/>
              </a:xfrm>
            </p:grpSpPr>
            <p:sp>
              <p:nvSpPr>
                <p:cNvPr id="51" name="people_4" title="Icon of a person">
                  <a:extLst>
                    <a:ext uri="{FF2B5EF4-FFF2-40B4-BE49-F238E27FC236}">
                      <a16:creationId xmlns:a16="http://schemas.microsoft.com/office/drawing/2014/main" id="{01CC7FDB-32C5-41CE-8F76-32B074553CC8}"/>
                    </a:ext>
                  </a:extLst>
                </p:cNvPr>
                <p:cNvSpPr>
                  <a:spLocks noChangeAspect="1" noEditPoints="1"/>
                </p:cNvSpPr>
                <p:nvPr/>
              </p:nvSpPr>
              <p:spPr bwMode="auto">
                <a:xfrm>
                  <a:off x="7290494" y="5279198"/>
                  <a:ext cx="374650" cy="4188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ibbon_E9D1" title="Icon of a ribbon award">
                  <a:extLst>
                    <a:ext uri="{FF2B5EF4-FFF2-40B4-BE49-F238E27FC236}">
                      <a16:creationId xmlns:a16="http://schemas.microsoft.com/office/drawing/2014/main" id="{9F2E85E7-41EF-4900-84EC-BC237B5C7F35}"/>
                    </a:ext>
                  </a:extLst>
                </p:cNvPr>
                <p:cNvSpPr>
                  <a:spLocks noChangeAspect="1" noEditPoints="1"/>
                </p:cNvSpPr>
                <p:nvPr/>
              </p:nvSpPr>
              <p:spPr bwMode="auto">
                <a:xfrm>
                  <a:off x="7510386" y="5534397"/>
                  <a:ext cx="150076" cy="242692"/>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3" name="Shield_EA18" title="Icon of a shield">
              <a:extLst>
                <a:ext uri="{FF2B5EF4-FFF2-40B4-BE49-F238E27FC236}">
                  <a16:creationId xmlns:a16="http://schemas.microsoft.com/office/drawing/2014/main" id="{966FA31C-AB8F-436E-91BB-731BD86D323C}"/>
                </a:ext>
              </a:extLst>
            </p:cNvPr>
            <p:cNvSpPr>
              <a:spLocks noChangeAspect="1"/>
            </p:cNvSpPr>
            <p:nvPr/>
          </p:nvSpPr>
          <p:spPr bwMode="auto">
            <a:xfrm>
              <a:off x="6941446" y="4979627"/>
              <a:ext cx="1042148" cy="11095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C5F1F58-902F-43D0-FC3E-62D8117A4935}"/>
              </a:ext>
            </a:extLst>
          </p:cNvPr>
          <p:cNvGrpSpPr/>
          <p:nvPr/>
        </p:nvGrpSpPr>
        <p:grpSpPr>
          <a:xfrm>
            <a:off x="9861766" y="4810537"/>
            <a:ext cx="986877" cy="541362"/>
            <a:chOff x="9861766" y="4810537"/>
            <a:chExt cx="986877" cy="541362"/>
          </a:xfrm>
        </p:grpSpPr>
        <p:sp>
          <p:nvSpPr>
            <p:cNvPr id="24" name="Freeform 13" title="Icon of a cloud">
              <a:extLst>
                <a:ext uri="{FF2B5EF4-FFF2-40B4-BE49-F238E27FC236}">
                  <a16:creationId xmlns:a16="http://schemas.microsoft.com/office/drawing/2014/main" id="{D78C21AC-3BE2-43C8-96F6-0FF84454ADB3}"/>
                </a:ext>
              </a:extLst>
            </p:cNvPr>
            <p:cNvSpPr>
              <a:spLocks noChangeAspect="1"/>
            </p:cNvSpPr>
            <p:nvPr/>
          </p:nvSpPr>
          <p:spPr bwMode="auto">
            <a:xfrm>
              <a:off x="9861766" y="4810537"/>
              <a:ext cx="986877" cy="5413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noFill/>
              <a:prstDash val="solid"/>
              <a:miter lim="800000"/>
              <a:headEnd/>
              <a:tailEnd/>
            </a:ln>
            <a:effectLst>
              <a:outerShdw blurRad="50800" dist="38100" dir="5400000" algn="t" rotWithShape="0">
                <a:prstClr val="black">
                  <a:alpha val="40000"/>
                </a:prstClr>
              </a:outerShdw>
            </a:effectLst>
          </p:spPr>
          <p:txBody>
            <a:bodyPr vert="horz" wrap="none" lIns="0" tIns="0" rIns="0" bIns="9144" numCol="1" anchor="b" anchorCtr="1" compatLnSpc="1">
              <a:prstTxWarp prst="textNoShape">
                <a:avLst/>
              </a:prstTxWarp>
            </a:bodyPr>
            <a:lstStyle/>
            <a:p>
              <a:r>
                <a:rPr lang="en-US" sz="1050">
                  <a:gradFill>
                    <a:gsLst>
                      <a:gs pos="0">
                        <a:srgbClr val="505050"/>
                      </a:gs>
                      <a:gs pos="100000">
                        <a:srgbClr val="505050"/>
                      </a:gs>
                    </a:gsLst>
                  </a:gradFill>
                </a:rPr>
                <a:t>CORP</a:t>
              </a:r>
            </a:p>
          </p:txBody>
        </p:sp>
        <p:pic>
          <p:nvPicPr>
            <p:cNvPr id="1026" name="Picture 2">
              <a:extLst>
                <a:ext uri="{FF2B5EF4-FFF2-40B4-BE49-F238E27FC236}">
                  <a16:creationId xmlns:a16="http://schemas.microsoft.com/office/drawing/2014/main" id="{9BFA4D09-5B1C-9EC0-0531-BDAF96F37D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77898" y="4810537"/>
              <a:ext cx="383784" cy="383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0480BB6-CFC1-FA80-E9DC-5016C66ECFFF}"/>
              </a:ext>
            </a:extLst>
          </p:cNvPr>
          <p:cNvGrpSpPr/>
          <p:nvPr/>
        </p:nvGrpSpPr>
        <p:grpSpPr>
          <a:xfrm>
            <a:off x="10286552" y="5175888"/>
            <a:ext cx="986877" cy="541362"/>
            <a:chOff x="10286552" y="5175888"/>
            <a:chExt cx="986877" cy="541362"/>
          </a:xfrm>
        </p:grpSpPr>
        <p:sp>
          <p:nvSpPr>
            <p:cNvPr id="21" name="Freeform 13" title="Icon of a cloud">
              <a:extLst>
                <a:ext uri="{FF2B5EF4-FFF2-40B4-BE49-F238E27FC236}">
                  <a16:creationId xmlns:a16="http://schemas.microsoft.com/office/drawing/2014/main" id="{0496B8A2-70A9-4FE4-B199-73CFB09A3374}"/>
                </a:ext>
              </a:extLst>
            </p:cNvPr>
            <p:cNvSpPr>
              <a:spLocks noChangeAspect="1"/>
            </p:cNvSpPr>
            <p:nvPr/>
          </p:nvSpPr>
          <p:spPr bwMode="auto">
            <a:xfrm>
              <a:off x="10286552" y="5175888"/>
              <a:ext cx="986877" cy="5413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noFill/>
              <a:prstDash val="solid"/>
              <a:miter lim="800000"/>
              <a:headEnd/>
              <a:tailEnd/>
            </a:ln>
            <a:effectLst>
              <a:outerShdw blurRad="50800" dist="38100" dir="5400000" algn="t" rotWithShape="0">
                <a:prstClr val="black">
                  <a:alpha val="40000"/>
                </a:prstClr>
              </a:outerShdw>
            </a:effectLst>
          </p:spPr>
          <p:txBody>
            <a:bodyPr vert="horz" wrap="none" lIns="0" tIns="0" rIns="0" bIns="9144" numCol="1" anchor="b" anchorCtr="1" compatLnSpc="1">
              <a:prstTxWarp prst="textNoShape">
                <a:avLst/>
              </a:prstTxWarp>
            </a:bodyPr>
            <a:lstStyle/>
            <a:p>
              <a:r>
                <a:rPr lang="en-US" sz="1050">
                  <a:gradFill>
                    <a:gsLst>
                      <a:gs pos="0">
                        <a:srgbClr val="505050"/>
                      </a:gs>
                      <a:gs pos="100000">
                        <a:srgbClr val="505050"/>
                      </a:gs>
                    </a:gsLst>
                  </a:gradFill>
                </a:rPr>
                <a:t>Partners</a:t>
              </a:r>
            </a:p>
          </p:txBody>
        </p:sp>
        <p:pic>
          <p:nvPicPr>
            <p:cNvPr id="4" name="Picture 2">
              <a:extLst>
                <a:ext uri="{FF2B5EF4-FFF2-40B4-BE49-F238E27FC236}">
                  <a16:creationId xmlns:a16="http://schemas.microsoft.com/office/drawing/2014/main" id="{3039B35B-5423-DCA0-54DD-87176413B9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88098" y="5211762"/>
              <a:ext cx="383784" cy="3837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979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6" presetClass="entr" presetSubtype="42"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arn(outHorizontal)">
                                      <p:cBhvr>
                                        <p:cTn id="45" dur="500"/>
                                        <p:tgtEl>
                                          <p:spTgt spid="1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1" grpId="0" animBg="1"/>
      <p:bldP spid="34"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849DE44-F7C0-E2E2-AA2C-4EA6690BA003}"/>
              </a:ext>
            </a:extLst>
          </p:cNvPr>
          <p:cNvGrpSpPr/>
          <p:nvPr/>
        </p:nvGrpSpPr>
        <p:grpSpPr>
          <a:xfrm>
            <a:off x="362998" y="1246705"/>
            <a:ext cx="2076026" cy="2076026"/>
            <a:chOff x="362998" y="1246705"/>
            <a:chExt cx="2076026" cy="2076026"/>
          </a:xfrm>
        </p:grpSpPr>
        <p:sp>
          <p:nvSpPr>
            <p:cNvPr id="33" name="Oval 32">
              <a:extLst>
                <a:ext uri="{FF2B5EF4-FFF2-40B4-BE49-F238E27FC236}">
                  <a16:creationId xmlns:a16="http://schemas.microsoft.com/office/drawing/2014/main" id="{019875D7-A307-61CA-B236-3F48992E3D7F}"/>
                </a:ext>
                <a:ext uri="{C183D7F6-B498-43B3-948B-1728B52AA6E4}">
                  <adec:decorative xmlns:adec="http://schemas.microsoft.com/office/drawing/2017/decorative" val="1"/>
                </a:ext>
              </a:extLst>
            </p:cNvPr>
            <p:cNvSpPr/>
            <p:nvPr/>
          </p:nvSpPr>
          <p:spPr bwMode="auto">
            <a:xfrm>
              <a:off x="362998" y="1246705"/>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a:solidFill>
                  <a:schemeClr val="tx1"/>
                </a:solidFill>
                <a:ea typeface="Segoe UI" pitchFamily="34" charset="0"/>
                <a:cs typeface="Segoe UI" pitchFamily="34" charset="0"/>
              </a:endParaRPr>
            </a:p>
          </p:txBody>
        </p:sp>
        <p:pic>
          <p:nvPicPr>
            <p:cNvPr id="3074" name="Picture 2" descr="AWS Announces Four New Capabilities That Make It Easier to Build IoT Applications - GISuser.com">
              <a:extLst>
                <a:ext uri="{FF2B5EF4-FFF2-40B4-BE49-F238E27FC236}">
                  <a16:creationId xmlns:a16="http://schemas.microsoft.com/office/drawing/2014/main" id="{0C33C2C1-CDC1-E3CE-097D-F28D06F9E9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575" y="1982879"/>
              <a:ext cx="1001384" cy="599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304B3C65-C067-22A6-5CDB-540BC6A5D299}"/>
              </a:ext>
            </a:extLst>
          </p:cNvPr>
          <p:cNvGrpSpPr/>
          <p:nvPr/>
        </p:nvGrpSpPr>
        <p:grpSpPr>
          <a:xfrm>
            <a:off x="365943" y="4137875"/>
            <a:ext cx="2076026" cy="2076026"/>
            <a:chOff x="365943" y="4137875"/>
            <a:chExt cx="2076026" cy="2076026"/>
          </a:xfrm>
        </p:grpSpPr>
        <p:sp>
          <p:nvSpPr>
            <p:cNvPr id="35" name="Oval 34">
              <a:extLst>
                <a:ext uri="{FF2B5EF4-FFF2-40B4-BE49-F238E27FC236}">
                  <a16:creationId xmlns:a16="http://schemas.microsoft.com/office/drawing/2014/main" id="{52A84CA7-DB21-7B29-D6E5-B49B2C7088FC}"/>
                </a:ext>
                <a:ext uri="{C183D7F6-B498-43B3-948B-1728B52AA6E4}">
                  <adec:decorative xmlns:adec="http://schemas.microsoft.com/office/drawing/2017/decorative" val="1"/>
                </a:ext>
              </a:extLst>
            </p:cNvPr>
            <p:cNvSpPr/>
            <p:nvPr/>
          </p:nvSpPr>
          <p:spPr bwMode="auto">
            <a:xfrm>
              <a:off x="365943" y="4137875"/>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a:solidFill>
                  <a:schemeClr val="tx1"/>
                </a:solidFill>
                <a:ea typeface="Segoe UI" pitchFamily="34" charset="0"/>
                <a:cs typeface="Segoe UI" pitchFamily="34" charset="0"/>
              </a:endParaRPr>
            </a:p>
          </p:txBody>
        </p:sp>
        <p:pic>
          <p:nvPicPr>
            <p:cNvPr id="3078" name="Picture 6" descr="Blog | Cloud Raxak - Part 2">
              <a:extLst>
                <a:ext uri="{FF2B5EF4-FFF2-40B4-BE49-F238E27FC236}">
                  <a16:creationId xmlns:a16="http://schemas.microsoft.com/office/drawing/2014/main" id="{61DF5DB5-7C4A-2314-0B97-A6D5F5076E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4" y="4628718"/>
              <a:ext cx="1888414" cy="11660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3FF6083-08D2-4BBD-8D26-2F1AC9AB65F4}"/>
              </a:ext>
            </a:extLst>
          </p:cNvPr>
          <p:cNvSpPr>
            <a:spLocks noGrp="1"/>
          </p:cNvSpPr>
          <p:nvPr>
            <p:ph type="title"/>
          </p:nvPr>
        </p:nvSpPr>
        <p:spPr>
          <a:xfrm>
            <a:off x="588263" y="457200"/>
            <a:ext cx="11018520" cy="553998"/>
          </a:xfrm>
        </p:spPr>
        <p:txBody>
          <a:bodyPr/>
          <a:lstStyle/>
          <a:p>
            <a:r>
              <a:rPr lang="en-US">
                <a:solidFill>
                  <a:srgbClr val="0078D7"/>
                </a:solidFill>
              </a:rPr>
              <a:t>JIT / JEA</a:t>
            </a:r>
            <a:endParaRPr lang="en-US" i="1">
              <a:latin typeface="Segoe UI Semilight" panose="020B0402040204020203" pitchFamily="34" charset="0"/>
              <a:cs typeface="Segoe UI Semilight" panose="020B0402040204020203" pitchFamily="34" charset="0"/>
            </a:endParaRPr>
          </a:p>
        </p:txBody>
      </p:sp>
      <p:sp>
        <p:nvSpPr>
          <p:cNvPr id="5" name="Oval 4">
            <a:extLst>
              <a:ext uri="{FF2B5EF4-FFF2-40B4-BE49-F238E27FC236}">
                <a16:creationId xmlns:a16="http://schemas.microsoft.com/office/drawing/2014/main" id="{C162C19C-6CC9-46B6-9811-31EEB604FC5E}"/>
              </a:ext>
              <a:ext uri="{C183D7F6-B498-43B3-948B-1728B52AA6E4}">
                <adec:decorative xmlns:adec="http://schemas.microsoft.com/office/drawing/2017/decorative" val="1"/>
              </a:ext>
            </a:extLst>
          </p:cNvPr>
          <p:cNvSpPr/>
          <p:nvPr/>
        </p:nvSpPr>
        <p:spPr bwMode="auto">
          <a:xfrm>
            <a:off x="6424507" y="1247987"/>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PIM Approval process</a:t>
            </a:r>
          </a:p>
        </p:txBody>
      </p:sp>
      <p:sp>
        <p:nvSpPr>
          <p:cNvPr id="43" name="people_5">
            <a:extLst>
              <a:ext uri="{FF2B5EF4-FFF2-40B4-BE49-F238E27FC236}">
                <a16:creationId xmlns:a16="http://schemas.microsoft.com/office/drawing/2014/main" id="{607004D1-85AD-4854-9370-97F4C291C7E1}"/>
              </a:ext>
              <a:ext uri="{C183D7F6-B498-43B3-948B-1728B52AA6E4}">
                <adec:decorative xmlns:adec="http://schemas.microsoft.com/office/drawing/2017/decorative" val="1"/>
              </a:ext>
            </a:extLst>
          </p:cNvPr>
          <p:cNvSpPr>
            <a:spLocks noChangeAspect="1" noEditPoints="1"/>
          </p:cNvSpPr>
          <p:nvPr/>
        </p:nvSpPr>
        <p:spPr bwMode="auto">
          <a:xfrm>
            <a:off x="6804559" y="210312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Request</a:t>
            </a:r>
            <a:br>
              <a:rPr lang="en-US" sz="1000">
                <a:solidFill>
                  <a:srgbClr val="0078D7"/>
                </a:solidFill>
              </a:rPr>
            </a:br>
            <a:r>
              <a:rPr lang="en-US" sz="1000">
                <a:solidFill>
                  <a:srgbClr val="0078D7"/>
                </a:solidFill>
              </a:rPr>
              <a:t>access</a:t>
            </a:r>
          </a:p>
        </p:txBody>
      </p:sp>
      <p:sp>
        <p:nvSpPr>
          <p:cNvPr id="44" name="check 3">
            <a:extLst>
              <a:ext uri="{FF2B5EF4-FFF2-40B4-BE49-F238E27FC236}">
                <a16:creationId xmlns:a16="http://schemas.microsoft.com/office/drawing/2014/main" id="{000FE97C-48D6-4042-AB22-CCE658A0BA1E}"/>
              </a:ext>
              <a:ext uri="{C183D7F6-B498-43B3-948B-1728B52AA6E4}">
                <adec:decorative xmlns:adec="http://schemas.microsoft.com/office/drawing/2017/decorative" val="1"/>
              </a:ext>
            </a:extLst>
          </p:cNvPr>
          <p:cNvSpPr>
            <a:spLocks noChangeAspect="1" noEditPoints="1"/>
          </p:cNvSpPr>
          <p:nvPr/>
        </p:nvSpPr>
        <p:spPr bwMode="auto">
          <a:xfrm>
            <a:off x="7752589" y="210312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Manager</a:t>
            </a:r>
            <a:br>
              <a:rPr lang="en-US" sz="1000">
                <a:solidFill>
                  <a:srgbClr val="0078D7"/>
                </a:solidFill>
              </a:rPr>
            </a:br>
            <a:r>
              <a:rPr lang="en-US" sz="1000">
                <a:solidFill>
                  <a:srgbClr val="0078D7"/>
                </a:solidFill>
              </a:rPr>
              <a:t>Approval</a:t>
            </a:r>
          </a:p>
        </p:txBody>
      </p:sp>
      <p:sp>
        <p:nvSpPr>
          <p:cNvPr id="7" name="Oval 6">
            <a:extLst>
              <a:ext uri="{FF2B5EF4-FFF2-40B4-BE49-F238E27FC236}">
                <a16:creationId xmlns:a16="http://schemas.microsoft.com/office/drawing/2014/main" id="{B596008F-4A4C-4479-837C-0009E52704BE}"/>
              </a:ext>
              <a:ext uri="{C183D7F6-B498-43B3-948B-1728B52AA6E4}">
                <adec:decorative xmlns:adec="http://schemas.microsoft.com/office/drawing/2017/decorative" val="1"/>
              </a:ext>
            </a:extLst>
          </p:cNvPr>
          <p:cNvSpPr/>
          <p:nvPr/>
        </p:nvSpPr>
        <p:spPr bwMode="auto">
          <a:xfrm>
            <a:off x="9529584" y="1247987"/>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Azure AD</a:t>
            </a:r>
          </a:p>
        </p:txBody>
      </p:sp>
      <p:sp>
        <p:nvSpPr>
          <p:cNvPr id="8" name="Oval 7">
            <a:extLst>
              <a:ext uri="{FF2B5EF4-FFF2-40B4-BE49-F238E27FC236}">
                <a16:creationId xmlns:a16="http://schemas.microsoft.com/office/drawing/2014/main" id="{3E1AC0F9-DDE0-4820-AB94-4DED033AB3FF}"/>
              </a:ext>
              <a:ext uri="{C183D7F6-B498-43B3-948B-1728B52AA6E4}">
                <adec:decorative xmlns:adec="http://schemas.microsoft.com/office/drawing/2017/decorative" val="1"/>
              </a:ext>
            </a:extLst>
          </p:cNvPr>
          <p:cNvSpPr/>
          <p:nvPr/>
        </p:nvSpPr>
        <p:spPr bwMode="auto">
          <a:xfrm>
            <a:off x="6424507" y="4175080"/>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Privileged Admin Workflows</a:t>
            </a:r>
          </a:p>
        </p:txBody>
      </p:sp>
      <p:sp>
        <p:nvSpPr>
          <p:cNvPr id="9" name="Oval 8">
            <a:extLst>
              <a:ext uri="{FF2B5EF4-FFF2-40B4-BE49-F238E27FC236}">
                <a16:creationId xmlns:a16="http://schemas.microsoft.com/office/drawing/2014/main" id="{0A1ADFF1-152E-40BE-92B5-3B6BF3527643}"/>
              </a:ext>
              <a:ext uri="{C183D7F6-B498-43B3-948B-1728B52AA6E4}">
                <adec:decorative xmlns:adec="http://schemas.microsoft.com/office/drawing/2017/decorative" val="1"/>
              </a:ext>
            </a:extLst>
          </p:cNvPr>
          <p:cNvSpPr/>
          <p:nvPr/>
        </p:nvSpPr>
        <p:spPr bwMode="auto">
          <a:xfrm>
            <a:off x="9529584" y="4175080"/>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Azure Subscriptions</a:t>
            </a:r>
          </a:p>
        </p:txBody>
      </p:sp>
      <p:sp>
        <p:nvSpPr>
          <p:cNvPr id="31" name="Freeform: Shape 30">
            <a:extLst>
              <a:ext uri="{FF2B5EF4-FFF2-40B4-BE49-F238E27FC236}">
                <a16:creationId xmlns:a16="http://schemas.microsoft.com/office/drawing/2014/main" id="{C7B1FE1A-65C2-4441-A6AE-8963D5DA7EBD}"/>
              </a:ext>
              <a:ext uri="{C183D7F6-B498-43B3-948B-1728B52AA6E4}">
                <adec:decorative xmlns:adec="http://schemas.microsoft.com/office/drawing/2017/decorative" val="1"/>
              </a:ext>
            </a:extLst>
          </p:cNvPr>
          <p:cNvSpPr/>
          <p:nvPr/>
        </p:nvSpPr>
        <p:spPr bwMode="auto">
          <a:xfrm rot="16200000">
            <a:off x="6573718" y="3297918"/>
            <a:ext cx="1383331" cy="484632"/>
          </a:xfrm>
          <a:custGeom>
            <a:avLst/>
            <a:gdLst>
              <a:gd name="connsiteX0" fmla="*/ 1383331 w 1383331"/>
              <a:gd name="connsiteY0" fmla="*/ 242316 h 484632"/>
              <a:gd name="connsiteX1" fmla="*/ 1141015 w 1383331"/>
              <a:gd name="connsiteY1" fmla="*/ 484632 h 484632"/>
              <a:gd name="connsiteX2" fmla="*/ 1141015 w 1383331"/>
              <a:gd name="connsiteY2" fmla="*/ 363474 h 484632"/>
              <a:gd name="connsiteX3" fmla="*/ 48555 w 1383331"/>
              <a:gd name="connsiteY3" fmla="*/ 363474 h 484632"/>
              <a:gd name="connsiteX4" fmla="*/ 35731 w 1383331"/>
              <a:gd name="connsiteY4" fmla="*/ 236266 h 484632"/>
              <a:gd name="connsiteX5" fmla="*/ 0 w 1383331"/>
              <a:gd name="connsiteY5" fmla="*/ 121158 h 484632"/>
              <a:gd name="connsiteX6" fmla="*/ 1141015 w 1383331"/>
              <a:gd name="connsiteY6" fmla="*/ 121158 h 484632"/>
              <a:gd name="connsiteX7" fmla="*/ 1141015 w 1383331"/>
              <a:gd name="connsiteY7"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331" h="484632">
                <a:moveTo>
                  <a:pt x="1383331" y="242316"/>
                </a:moveTo>
                <a:lnTo>
                  <a:pt x="1141015" y="484632"/>
                </a:lnTo>
                <a:lnTo>
                  <a:pt x="1141015" y="363474"/>
                </a:lnTo>
                <a:lnTo>
                  <a:pt x="48555" y="363474"/>
                </a:lnTo>
                <a:lnTo>
                  <a:pt x="35731" y="236266"/>
                </a:lnTo>
                <a:lnTo>
                  <a:pt x="0" y="121158"/>
                </a:lnTo>
                <a:lnTo>
                  <a:pt x="1141015" y="121158"/>
                </a:lnTo>
                <a:lnTo>
                  <a:pt x="1141015" y="0"/>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Elevated access</a:t>
            </a:r>
          </a:p>
        </p:txBody>
      </p:sp>
      <p:sp>
        <p:nvSpPr>
          <p:cNvPr id="34" name="Freeform: Shape 33">
            <a:extLst>
              <a:ext uri="{FF2B5EF4-FFF2-40B4-BE49-F238E27FC236}">
                <a16:creationId xmlns:a16="http://schemas.microsoft.com/office/drawing/2014/main" id="{FD7D333E-48B5-4586-A2CB-5B015EE18228}"/>
              </a:ext>
              <a:ext uri="{C183D7F6-B498-43B3-948B-1728B52AA6E4}">
                <adec:decorative xmlns:adec="http://schemas.microsoft.com/office/drawing/2017/decorative" val="1"/>
              </a:ext>
            </a:extLst>
          </p:cNvPr>
          <p:cNvSpPr/>
          <p:nvPr/>
        </p:nvSpPr>
        <p:spPr bwMode="auto">
          <a:xfrm rot="5400000">
            <a:off x="7012083" y="3672386"/>
            <a:ext cx="1295146" cy="484632"/>
          </a:xfrm>
          <a:custGeom>
            <a:avLst/>
            <a:gdLst>
              <a:gd name="connsiteX0" fmla="*/ 0 w 1295146"/>
              <a:gd name="connsiteY0" fmla="*/ 121158 h 484632"/>
              <a:gd name="connsiteX1" fmla="*/ 1052830 w 1295146"/>
              <a:gd name="connsiteY1" fmla="*/ 121158 h 484632"/>
              <a:gd name="connsiteX2" fmla="*/ 1052830 w 1295146"/>
              <a:gd name="connsiteY2" fmla="*/ 0 h 484632"/>
              <a:gd name="connsiteX3" fmla="*/ 1295146 w 1295146"/>
              <a:gd name="connsiteY3" fmla="*/ 242316 h 484632"/>
              <a:gd name="connsiteX4" fmla="*/ 1052830 w 1295146"/>
              <a:gd name="connsiteY4" fmla="*/ 484632 h 484632"/>
              <a:gd name="connsiteX5" fmla="*/ 1052830 w 1295146"/>
              <a:gd name="connsiteY5" fmla="*/ 363474 h 484632"/>
              <a:gd name="connsiteX6" fmla="*/ 48598 w 1295146"/>
              <a:gd name="connsiteY6" fmla="*/ 363474 h 484632"/>
              <a:gd name="connsiteX7" fmla="*/ 35795 w 1295146"/>
              <a:gd name="connsiteY7" fmla="*/ 236473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146" h="484632">
                <a:moveTo>
                  <a:pt x="0" y="121158"/>
                </a:moveTo>
                <a:lnTo>
                  <a:pt x="1052830" y="121158"/>
                </a:lnTo>
                <a:lnTo>
                  <a:pt x="1052830" y="0"/>
                </a:lnTo>
                <a:lnTo>
                  <a:pt x="1295146" y="242316"/>
                </a:lnTo>
                <a:lnTo>
                  <a:pt x="1052830" y="484632"/>
                </a:lnTo>
                <a:lnTo>
                  <a:pt x="1052830" y="363474"/>
                </a:lnTo>
                <a:lnTo>
                  <a:pt x="48598" y="363474"/>
                </a:lnTo>
                <a:lnTo>
                  <a:pt x="35795" y="236473"/>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Entitlement flow</a:t>
            </a:r>
          </a:p>
        </p:txBody>
      </p:sp>
      <p:sp>
        <p:nvSpPr>
          <p:cNvPr id="14" name="Arrow: Right 13">
            <a:extLst>
              <a:ext uri="{FF2B5EF4-FFF2-40B4-BE49-F238E27FC236}">
                <a16:creationId xmlns:a16="http://schemas.microsoft.com/office/drawing/2014/main" id="{BF836E49-0785-47C9-8D0C-F75214CD7D0E}"/>
              </a:ext>
              <a:ext uri="{C183D7F6-B498-43B3-948B-1728B52AA6E4}">
                <adec:decorative xmlns:adec="http://schemas.microsoft.com/office/drawing/2017/decorative" val="1"/>
              </a:ext>
            </a:extLst>
          </p:cNvPr>
          <p:cNvSpPr/>
          <p:nvPr/>
        </p:nvSpPr>
        <p:spPr bwMode="auto">
          <a:xfrm rot="18969583">
            <a:off x="7889354" y="3408978"/>
            <a:ext cx="2506428" cy="484632"/>
          </a:xfrm>
          <a:prstGeom prst="right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Azure AD JIT elevation</a:t>
            </a:r>
          </a:p>
        </p:txBody>
      </p:sp>
      <p:sp>
        <p:nvSpPr>
          <p:cNvPr id="16" name="Arrow: Up-Down 15">
            <a:extLst>
              <a:ext uri="{FF2B5EF4-FFF2-40B4-BE49-F238E27FC236}">
                <a16:creationId xmlns:a16="http://schemas.microsoft.com/office/drawing/2014/main" id="{455F6E84-9612-454A-A2E2-2840E068790C}"/>
              </a:ext>
              <a:ext uri="{C183D7F6-B498-43B3-948B-1728B52AA6E4}">
                <adec:decorative xmlns:adec="http://schemas.microsoft.com/office/drawing/2017/decorative" val="1"/>
              </a:ext>
            </a:extLst>
          </p:cNvPr>
          <p:cNvSpPr/>
          <p:nvPr/>
        </p:nvSpPr>
        <p:spPr bwMode="auto">
          <a:xfrm>
            <a:off x="10325281" y="3013881"/>
            <a:ext cx="484632" cy="1542160"/>
          </a:xfrm>
          <a:prstGeom prst="upDown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err="1">
              <a:solidFill>
                <a:srgbClr val="FFFFFF"/>
              </a:solidFill>
              <a:cs typeface="Segoe UI" pitchFamily="34" charset="0"/>
            </a:endParaRPr>
          </a:p>
        </p:txBody>
      </p:sp>
      <p:pic>
        <p:nvPicPr>
          <p:cNvPr id="19" name="Graphic 18">
            <a:extLst>
              <a:ext uri="{FF2B5EF4-FFF2-40B4-BE49-F238E27FC236}">
                <a16:creationId xmlns:a16="http://schemas.microsoft.com/office/drawing/2014/main" id="{433A7BE0-4850-4F7B-B30F-1F674F51A5B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0397" y="1828800"/>
            <a:ext cx="914400" cy="914400"/>
          </a:xfrm>
          <a:prstGeom prst="rect">
            <a:avLst/>
          </a:prstGeom>
          <a:effectLst>
            <a:outerShdw blurRad="50800" dist="38100" dir="5400000" algn="t" rotWithShape="0">
              <a:prstClr val="black">
                <a:alpha val="40000"/>
              </a:prstClr>
            </a:outerShdw>
          </a:effectLst>
        </p:spPr>
      </p:pic>
      <p:cxnSp>
        <p:nvCxnSpPr>
          <p:cNvPr id="46" name="Straight Arrow Connector 45">
            <a:extLst>
              <a:ext uri="{FF2B5EF4-FFF2-40B4-BE49-F238E27FC236}">
                <a16:creationId xmlns:a16="http://schemas.microsoft.com/office/drawing/2014/main" id="{85ED91CF-D438-444A-A085-593D3E517B27}"/>
              </a:ext>
              <a:ext uri="{C183D7F6-B498-43B3-948B-1728B52AA6E4}">
                <adec:decorative xmlns:adec="http://schemas.microsoft.com/office/drawing/2017/decorative" val="1"/>
              </a:ext>
            </a:extLst>
          </p:cNvPr>
          <p:cNvCxnSpPr>
            <a:cxnSpLocks/>
          </p:cNvCxnSpPr>
          <p:nvPr/>
        </p:nvCxnSpPr>
        <p:spPr>
          <a:xfrm>
            <a:off x="7274857" y="2284718"/>
            <a:ext cx="374650" cy="2564"/>
          </a:xfrm>
          <a:prstGeom prst="straightConnector1">
            <a:avLst/>
          </a:prstGeom>
          <a:ln w="22225">
            <a:solidFill>
              <a:srgbClr val="0078D7"/>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D1E62E9-C104-4AF9-BF66-308C7CBA8370}"/>
              </a:ext>
              <a:ext uri="{C183D7F6-B498-43B3-948B-1728B52AA6E4}">
                <adec:decorative xmlns:adec="http://schemas.microsoft.com/office/drawing/2017/decorative" val="1"/>
              </a:ext>
            </a:extLst>
          </p:cNvPr>
          <p:cNvGrpSpPr/>
          <p:nvPr/>
        </p:nvGrpSpPr>
        <p:grpSpPr>
          <a:xfrm>
            <a:off x="6941446" y="4979627"/>
            <a:ext cx="1042148" cy="1109540"/>
            <a:chOff x="6941446" y="4979627"/>
            <a:chExt cx="1042148" cy="1109540"/>
          </a:xfrm>
        </p:grpSpPr>
        <p:grpSp>
          <p:nvGrpSpPr>
            <p:cNvPr id="55" name="Group 54">
              <a:extLst>
                <a:ext uri="{FF2B5EF4-FFF2-40B4-BE49-F238E27FC236}">
                  <a16:creationId xmlns:a16="http://schemas.microsoft.com/office/drawing/2014/main" id="{0FDD2817-3BC1-4AB9-AE77-1ECF184BB963}"/>
                </a:ext>
              </a:extLst>
            </p:cNvPr>
            <p:cNvGrpSpPr/>
            <p:nvPr/>
          </p:nvGrpSpPr>
          <p:grpSpPr>
            <a:xfrm>
              <a:off x="7086001" y="5122863"/>
              <a:ext cx="782086" cy="768942"/>
              <a:chOff x="7086001" y="5122863"/>
              <a:chExt cx="782086" cy="768942"/>
            </a:xfrm>
          </p:grpSpPr>
          <p:sp>
            <p:nvSpPr>
              <p:cNvPr id="49" name="arrow_12" title="Icon of a circle made of a curved arrow pointing clockwise">
                <a:extLst>
                  <a:ext uri="{FF2B5EF4-FFF2-40B4-BE49-F238E27FC236}">
                    <a16:creationId xmlns:a16="http://schemas.microsoft.com/office/drawing/2014/main" id="{A1467CB3-9C7D-448D-8287-1CF4FB0E827A}"/>
                  </a:ext>
                </a:extLst>
              </p:cNvPr>
              <p:cNvSpPr>
                <a:spLocks noChangeAspect="1" noEditPoints="1"/>
              </p:cNvSpPr>
              <p:nvPr/>
            </p:nvSpPr>
            <p:spPr bwMode="auto">
              <a:xfrm>
                <a:off x="7086001" y="5122863"/>
                <a:ext cx="782086" cy="76894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222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4" name="Group 53">
                <a:extLst>
                  <a:ext uri="{FF2B5EF4-FFF2-40B4-BE49-F238E27FC236}">
                    <a16:creationId xmlns:a16="http://schemas.microsoft.com/office/drawing/2014/main" id="{D2979C13-BD61-4834-8522-679263B018EF}"/>
                  </a:ext>
                </a:extLst>
              </p:cNvPr>
              <p:cNvGrpSpPr/>
              <p:nvPr/>
            </p:nvGrpSpPr>
            <p:grpSpPr>
              <a:xfrm>
                <a:off x="7290494" y="5279198"/>
                <a:ext cx="374650" cy="497891"/>
                <a:chOff x="7290494" y="5279198"/>
                <a:chExt cx="374650" cy="497891"/>
              </a:xfrm>
            </p:grpSpPr>
            <p:sp>
              <p:nvSpPr>
                <p:cNvPr id="51" name="people_4" title="Icon of a person">
                  <a:extLst>
                    <a:ext uri="{FF2B5EF4-FFF2-40B4-BE49-F238E27FC236}">
                      <a16:creationId xmlns:a16="http://schemas.microsoft.com/office/drawing/2014/main" id="{01CC7FDB-32C5-41CE-8F76-32B074553CC8}"/>
                    </a:ext>
                  </a:extLst>
                </p:cNvPr>
                <p:cNvSpPr>
                  <a:spLocks noChangeAspect="1" noEditPoints="1"/>
                </p:cNvSpPr>
                <p:nvPr/>
              </p:nvSpPr>
              <p:spPr bwMode="auto">
                <a:xfrm>
                  <a:off x="7290494" y="5279198"/>
                  <a:ext cx="374650" cy="4188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ibbon_E9D1" title="Icon of a ribbon award">
                  <a:extLst>
                    <a:ext uri="{FF2B5EF4-FFF2-40B4-BE49-F238E27FC236}">
                      <a16:creationId xmlns:a16="http://schemas.microsoft.com/office/drawing/2014/main" id="{9F2E85E7-41EF-4900-84EC-BC237B5C7F35}"/>
                    </a:ext>
                  </a:extLst>
                </p:cNvPr>
                <p:cNvSpPr>
                  <a:spLocks noChangeAspect="1" noEditPoints="1"/>
                </p:cNvSpPr>
                <p:nvPr/>
              </p:nvSpPr>
              <p:spPr bwMode="auto">
                <a:xfrm>
                  <a:off x="7510386" y="5534397"/>
                  <a:ext cx="150076" cy="242692"/>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3" name="Shield_EA18" title="Icon of a shield">
              <a:extLst>
                <a:ext uri="{FF2B5EF4-FFF2-40B4-BE49-F238E27FC236}">
                  <a16:creationId xmlns:a16="http://schemas.microsoft.com/office/drawing/2014/main" id="{966FA31C-AB8F-436E-91BB-731BD86D323C}"/>
                </a:ext>
              </a:extLst>
            </p:cNvPr>
            <p:cNvSpPr>
              <a:spLocks noChangeAspect="1"/>
            </p:cNvSpPr>
            <p:nvPr/>
          </p:nvSpPr>
          <p:spPr bwMode="auto">
            <a:xfrm>
              <a:off x="6941446" y="4979627"/>
              <a:ext cx="1042148" cy="11095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C5F1F58-902F-43D0-FC3E-62D8117A4935}"/>
              </a:ext>
            </a:extLst>
          </p:cNvPr>
          <p:cNvGrpSpPr/>
          <p:nvPr/>
        </p:nvGrpSpPr>
        <p:grpSpPr>
          <a:xfrm>
            <a:off x="9861766" y="4810537"/>
            <a:ext cx="986877" cy="541362"/>
            <a:chOff x="9861766" y="4810537"/>
            <a:chExt cx="986877" cy="541362"/>
          </a:xfrm>
        </p:grpSpPr>
        <p:sp>
          <p:nvSpPr>
            <p:cNvPr id="24" name="Freeform 13" title="Icon of a cloud">
              <a:extLst>
                <a:ext uri="{FF2B5EF4-FFF2-40B4-BE49-F238E27FC236}">
                  <a16:creationId xmlns:a16="http://schemas.microsoft.com/office/drawing/2014/main" id="{D78C21AC-3BE2-43C8-96F6-0FF84454ADB3}"/>
                </a:ext>
              </a:extLst>
            </p:cNvPr>
            <p:cNvSpPr>
              <a:spLocks noChangeAspect="1"/>
            </p:cNvSpPr>
            <p:nvPr/>
          </p:nvSpPr>
          <p:spPr bwMode="auto">
            <a:xfrm>
              <a:off x="9861766" y="4810537"/>
              <a:ext cx="986877" cy="5413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noFill/>
              <a:prstDash val="solid"/>
              <a:miter lim="800000"/>
              <a:headEnd/>
              <a:tailEnd/>
            </a:ln>
            <a:effectLst>
              <a:outerShdw blurRad="50800" dist="38100" dir="5400000" algn="t" rotWithShape="0">
                <a:prstClr val="black">
                  <a:alpha val="40000"/>
                </a:prstClr>
              </a:outerShdw>
            </a:effectLst>
          </p:spPr>
          <p:txBody>
            <a:bodyPr vert="horz" wrap="none" lIns="0" tIns="0" rIns="0" bIns="9144" numCol="1" anchor="b" anchorCtr="1" compatLnSpc="1">
              <a:prstTxWarp prst="textNoShape">
                <a:avLst/>
              </a:prstTxWarp>
            </a:bodyPr>
            <a:lstStyle/>
            <a:p>
              <a:r>
                <a:rPr lang="en-US" sz="1050">
                  <a:gradFill>
                    <a:gsLst>
                      <a:gs pos="0">
                        <a:srgbClr val="505050"/>
                      </a:gs>
                      <a:gs pos="100000">
                        <a:srgbClr val="505050"/>
                      </a:gs>
                    </a:gsLst>
                  </a:gradFill>
                </a:rPr>
                <a:t>CORP</a:t>
              </a:r>
            </a:p>
          </p:txBody>
        </p:sp>
        <p:pic>
          <p:nvPicPr>
            <p:cNvPr id="1026" name="Picture 2">
              <a:extLst>
                <a:ext uri="{FF2B5EF4-FFF2-40B4-BE49-F238E27FC236}">
                  <a16:creationId xmlns:a16="http://schemas.microsoft.com/office/drawing/2014/main" id="{9BFA4D09-5B1C-9EC0-0531-BDAF96F37D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77898" y="4810537"/>
              <a:ext cx="383784" cy="383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0480BB6-CFC1-FA80-E9DC-5016C66ECFFF}"/>
              </a:ext>
            </a:extLst>
          </p:cNvPr>
          <p:cNvGrpSpPr/>
          <p:nvPr/>
        </p:nvGrpSpPr>
        <p:grpSpPr>
          <a:xfrm>
            <a:off x="10286552" y="5175888"/>
            <a:ext cx="986877" cy="541362"/>
            <a:chOff x="10286552" y="5175888"/>
            <a:chExt cx="986877" cy="541362"/>
          </a:xfrm>
        </p:grpSpPr>
        <p:sp>
          <p:nvSpPr>
            <p:cNvPr id="21" name="Freeform 13" title="Icon of a cloud">
              <a:extLst>
                <a:ext uri="{FF2B5EF4-FFF2-40B4-BE49-F238E27FC236}">
                  <a16:creationId xmlns:a16="http://schemas.microsoft.com/office/drawing/2014/main" id="{0496B8A2-70A9-4FE4-B199-73CFB09A3374}"/>
                </a:ext>
              </a:extLst>
            </p:cNvPr>
            <p:cNvSpPr>
              <a:spLocks noChangeAspect="1"/>
            </p:cNvSpPr>
            <p:nvPr/>
          </p:nvSpPr>
          <p:spPr bwMode="auto">
            <a:xfrm>
              <a:off x="10286552" y="5175888"/>
              <a:ext cx="986877" cy="5413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noFill/>
              <a:prstDash val="solid"/>
              <a:miter lim="800000"/>
              <a:headEnd/>
              <a:tailEnd/>
            </a:ln>
            <a:effectLst>
              <a:outerShdw blurRad="50800" dist="38100" dir="5400000" algn="t" rotWithShape="0">
                <a:prstClr val="black">
                  <a:alpha val="40000"/>
                </a:prstClr>
              </a:outerShdw>
            </a:effectLst>
          </p:spPr>
          <p:txBody>
            <a:bodyPr vert="horz" wrap="none" lIns="0" tIns="0" rIns="0" bIns="9144" numCol="1" anchor="b" anchorCtr="1" compatLnSpc="1">
              <a:prstTxWarp prst="textNoShape">
                <a:avLst/>
              </a:prstTxWarp>
            </a:bodyPr>
            <a:lstStyle/>
            <a:p>
              <a:r>
                <a:rPr lang="en-US" sz="1050">
                  <a:gradFill>
                    <a:gsLst>
                      <a:gs pos="0">
                        <a:srgbClr val="505050"/>
                      </a:gs>
                      <a:gs pos="100000">
                        <a:srgbClr val="505050"/>
                      </a:gs>
                    </a:gsLst>
                  </a:gradFill>
                </a:rPr>
                <a:t>Partners</a:t>
              </a:r>
            </a:p>
          </p:txBody>
        </p:sp>
        <p:pic>
          <p:nvPicPr>
            <p:cNvPr id="4" name="Picture 2">
              <a:extLst>
                <a:ext uri="{FF2B5EF4-FFF2-40B4-BE49-F238E27FC236}">
                  <a16:creationId xmlns:a16="http://schemas.microsoft.com/office/drawing/2014/main" id="{3039B35B-5423-DCA0-54DD-87176413B9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88098" y="5211762"/>
              <a:ext cx="383784" cy="383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B803F402-25B6-A922-041F-5D88FBA392FF}"/>
              </a:ext>
            </a:extLst>
          </p:cNvPr>
          <p:cNvGrpSpPr/>
          <p:nvPr/>
        </p:nvGrpSpPr>
        <p:grpSpPr>
          <a:xfrm>
            <a:off x="3690404" y="4173749"/>
            <a:ext cx="2076026" cy="2076026"/>
            <a:chOff x="3690404" y="4173749"/>
            <a:chExt cx="2076026" cy="2076026"/>
          </a:xfrm>
        </p:grpSpPr>
        <p:sp>
          <p:nvSpPr>
            <p:cNvPr id="22" name="Oval 21">
              <a:extLst>
                <a:ext uri="{FF2B5EF4-FFF2-40B4-BE49-F238E27FC236}">
                  <a16:creationId xmlns:a16="http://schemas.microsoft.com/office/drawing/2014/main" id="{ACA69B79-437A-6665-5711-6AA7297780C3}"/>
                </a:ext>
                <a:ext uri="{C183D7F6-B498-43B3-948B-1728B52AA6E4}">
                  <adec:decorative xmlns:adec="http://schemas.microsoft.com/office/drawing/2017/decorative" val="1"/>
                </a:ext>
              </a:extLst>
            </p:cNvPr>
            <p:cNvSpPr/>
            <p:nvPr/>
          </p:nvSpPr>
          <p:spPr bwMode="auto">
            <a:xfrm>
              <a:off x="3690404" y="4173749"/>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EPM JIT Workflow</a:t>
              </a:r>
            </a:p>
          </p:txBody>
        </p:sp>
        <p:grpSp>
          <p:nvGrpSpPr>
            <p:cNvPr id="23" name="Group 22">
              <a:extLst>
                <a:ext uri="{FF2B5EF4-FFF2-40B4-BE49-F238E27FC236}">
                  <a16:creationId xmlns:a16="http://schemas.microsoft.com/office/drawing/2014/main" id="{81A6620F-603F-A51D-594F-3EB81FFC7959}"/>
                </a:ext>
                <a:ext uri="{C183D7F6-B498-43B3-948B-1728B52AA6E4}">
                  <adec:decorative xmlns:adec="http://schemas.microsoft.com/office/drawing/2017/decorative" val="1"/>
                </a:ext>
              </a:extLst>
            </p:cNvPr>
            <p:cNvGrpSpPr/>
            <p:nvPr/>
          </p:nvGrpSpPr>
          <p:grpSpPr>
            <a:xfrm>
              <a:off x="4207343" y="4978296"/>
              <a:ext cx="1042148" cy="1109540"/>
              <a:chOff x="6941446" y="4979627"/>
              <a:chExt cx="1042148" cy="1109540"/>
            </a:xfrm>
          </p:grpSpPr>
          <p:grpSp>
            <p:nvGrpSpPr>
              <p:cNvPr id="25" name="Group 24">
                <a:extLst>
                  <a:ext uri="{FF2B5EF4-FFF2-40B4-BE49-F238E27FC236}">
                    <a16:creationId xmlns:a16="http://schemas.microsoft.com/office/drawing/2014/main" id="{6CAC7527-7058-9B87-084C-621BDD3A7D72}"/>
                  </a:ext>
                </a:extLst>
              </p:cNvPr>
              <p:cNvGrpSpPr/>
              <p:nvPr/>
            </p:nvGrpSpPr>
            <p:grpSpPr>
              <a:xfrm>
                <a:off x="7086001" y="5122863"/>
                <a:ext cx="782086" cy="768942"/>
                <a:chOff x="7086001" y="5122863"/>
                <a:chExt cx="782086" cy="768942"/>
              </a:xfrm>
            </p:grpSpPr>
            <p:sp>
              <p:nvSpPr>
                <p:cNvPr id="27" name="arrow_12" title="Icon of a circle made of a curved arrow pointing clockwise">
                  <a:extLst>
                    <a:ext uri="{FF2B5EF4-FFF2-40B4-BE49-F238E27FC236}">
                      <a16:creationId xmlns:a16="http://schemas.microsoft.com/office/drawing/2014/main" id="{06050C3C-5225-E90A-DC41-BCDB88566CEE}"/>
                    </a:ext>
                  </a:extLst>
                </p:cNvPr>
                <p:cNvSpPr>
                  <a:spLocks noChangeAspect="1" noEditPoints="1"/>
                </p:cNvSpPr>
                <p:nvPr/>
              </p:nvSpPr>
              <p:spPr bwMode="auto">
                <a:xfrm>
                  <a:off x="7086001" y="5122863"/>
                  <a:ext cx="782086" cy="76894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222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28" name="Group 27">
                  <a:extLst>
                    <a:ext uri="{FF2B5EF4-FFF2-40B4-BE49-F238E27FC236}">
                      <a16:creationId xmlns:a16="http://schemas.microsoft.com/office/drawing/2014/main" id="{1EA268DA-A83D-4B1C-6159-BE0EB4C10D65}"/>
                    </a:ext>
                  </a:extLst>
                </p:cNvPr>
                <p:cNvGrpSpPr/>
                <p:nvPr/>
              </p:nvGrpSpPr>
              <p:grpSpPr>
                <a:xfrm>
                  <a:off x="7290494" y="5279198"/>
                  <a:ext cx="374650" cy="497891"/>
                  <a:chOff x="7290494" y="5279198"/>
                  <a:chExt cx="374650" cy="497891"/>
                </a:xfrm>
              </p:grpSpPr>
              <p:sp>
                <p:nvSpPr>
                  <p:cNvPr id="29" name="people_4" title="Icon of a person">
                    <a:extLst>
                      <a:ext uri="{FF2B5EF4-FFF2-40B4-BE49-F238E27FC236}">
                        <a16:creationId xmlns:a16="http://schemas.microsoft.com/office/drawing/2014/main" id="{53A55CD1-A0D7-DD6B-8239-B39656597997}"/>
                      </a:ext>
                    </a:extLst>
                  </p:cNvPr>
                  <p:cNvSpPr>
                    <a:spLocks noChangeAspect="1" noEditPoints="1"/>
                  </p:cNvSpPr>
                  <p:nvPr/>
                </p:nvSpPr>
                <p:spPr bwMode="auto">
                  <a:xfrm>
                    <a:off x="7290494" y="5279198"/>
                    <a:ext cx="374650" cy="4188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Ribbon_E9D1" title="Icon of a ribbon award">
                    <a:extLst>
                      <a:ext uri="{FF2B5EF4-FFF2-40B4-BE49-F238E27FC236}">
                        <a16:creationId xmlns:a16="http://schemas.microsoft.com/office/drawing/2014/main" id="{C6F81326-CF36-7637-79CE-B2927B6C14D5}"/>
                      </a:ext>
                    </a:extLst>
                  </p:cNvPr>
                  <p:cNvSpPr>
                    <a:spLocks noChangeAspect="1" noEditPoints="1"/>
                  </p:cNvSpPr>
                  <p:nvPr/>
                </p:nvSpPr>
                <p:spPr bwMode="auto">
                  <a:xfrm>
                    <a:off x="7510386" y="5534397"/>
                    <a:ext cx="150076" cy="242692"/>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solidFill>
                    <a:srgbClr val="F2F2F2"/>
                  </a:solid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6" name="Shield_EA18" title="Icon of a shield">
                <a:extLst>
                  <a:ext uri="{FF2B5EF4-FFF2-40B4-BE49-F238E27FC236}">
                    <a16:creationId xmlns:a16="http://schemas.microsoft.com/office/drawing/2014/main" id="{64B01F43-9350-6288-8A13-B136152485B7}"/>
                  </a:ext>
                </a:extLst>
              </p:cNvPr>
              <p:cNvSpPr>
                <a:spLocks noChangeAspect="1"/>
              </p:cNvSpPr>
              <p:nvPr/>
            </p:nvSpPr>
            <p:spPr bwMode="auto">
              <a:xfrm>
                <a:off x="6941446" y="4979627"/>
                <a:ext cx="1042148" cy="11095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7" name="Freeform: Shape 33">
            <a:extLst>
              <a:ext uri="{FF2B5EF4-FFF2-40B4-BE49-F238E27FC236}">
                <a16:creationId xmlns:a16="http://schemas.microsoft.com/office/drawing/2014/main" id="{D54A426C-A8B2-6084-D153-6FA85493F9AE}"/>
              </a:ext>
              <a:ext uri="{C183D7F6-B498-43B3-948B-1728B52AA6E4}">
                <adec:decorative xmlns:adec="http://schemas.microsoft.com/office/drawing/2017/decorative" val="1"/>
              </a:ext>
            </a:extLst>
          </p:cNvPr>
          <p:cNvSpPr/>
          <p:nvPr/>
        </p:nvSpPr>
        <p:spPr bwMode="auto">
          <a:xfrm rot="5400000">
            <a:off x="4269554" y="3709475"/>
            <a:ext cx="1295146" cy="484632"/>
          </a:xfrm>
          <a:custGeom>
            <a:avLst/>
            <a:gdLst>
              <a:gd name="connsiteX0" fmla="*/ 0 w 1295146"/>
              <a:gd name="connsiteY0" fmla="*/ 121158 h 484632"/>
              <a:gd name="connsiteX1" fmla="*/ 1052830 w 1295146"/>
              <a:gd name="connsiteY1" fmla="*/ 121158 h 484632"/>
              <a:gd name="connsiteX2" fmla="*/ 1052830 w 1295146"/>
              <a:gd name="connsiteY2" fmla="*/ 0 h 484632"/>
              <a:gd name="connsiteX3" fmla="*/ 1295146 w 1295146"/>
              <a:gd name="connsiteY3" fmla="*/ 242316 h 484632"/>
              <a:gd name="connsiteX4" fmla="*/ 1052830 w 1295146"/>
              <a:gd name="connsiteY4" fmla="*/ 484632 h 484632"/>
              <a:gd name="connsiteX5" fmla="*/ 1052830 w 1295146"/>
              <a:gd name="connsiteY5" fmla="*/ 363474 h 484632"/>
              <a:gd name="connsiteX6" fmla="*/ 48598 w 1295146"/>
              <a:gd name="connsiteY6" fmla="*/ 363474 h 484632"/>
              <a:gd name="connsiteX7" fmla="*/ 35795 w 1295146"/>
              <a:gd name="connsiteY7" fmla="*/ 236473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146" h="484632">
                <a:moveTo>
                  <a:pt x="0" y="121158"/>
                </a:moveTo>
                <a:lnTo>
                  <a:pt x="1052830" y="121158"/>
                </a:lnTo>
                <a:lnTo>
                  <a:pt x="1052830" y="0"/>
                </a:lnTo>
                <a:lnTo>
                  <a:pt x="1295146" y="242316"/>
                </a:lnTo>
                <a:lnTo>
                  <a:pt x="1052830" y="484632"/>
                </a:lnTo>
                <a:lnTo>
                  <a:pt x="1052830" y="363474"/>
                </a:lnTo>
                <a:lnTo>
                  <a:pt x="48598" y="363474"/>
                </a:lnTo>
                <a:lnTo>
                  <a:pt x="35795" y="236473"/>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Entitlement flow</a:t>
            </a:r>
          </a:p>
        </p:txBody>
      </p:sp>
      <p:grpSp>
        <p:nvGrpSpPr>
          <p:cNvPr id="48" name="Group 47">
            <a:extLst>
              <a:ext uri="{FF2B5EF4-FFF2-40B4-BE49-F238E27FC236}">
                <a16:creationId xmlns:a16="http://schemas.microsoft.com/office/drawing/2014/main" id="{97F0D844-38D6-D727-AEFD-F5F0B6B9ACA6}"/>
              </a:ext>
            </a:extLst>
          </p:cNvPr>
          <p:cNvGrpSpPr/>
          <p:nvPr/>
        </p:nvGrpSpPr>
        <p:grpSpPr>
          <a:xfrm>
            <a:off x="3688751" y="1246705"/>
            <a:ext cx="2076026" cy="2076026"/>
            <a:chOff x="3688751" y="1246705"/>
            <a:chExt cx="2076026" cy="2076026"/>
          </a:xfrm>
        </p:grpSpPr>
        <p:sp>
          <p:nvSpPr>
            <p:cNvPr id="38" name="Oval 37">
              <a:extLst>
                <a:ext uri="{FF2B5EF4-FFF2-40B4-BE49-F238E27FC236}">
                  <a16:creationId xmlns:a16="http://schemas.microsoft.com/office/drawing/2014/main" id="{2C92E0C9-41FB-47E2-B300-43537C29DF0D}"/>
                </a:ext>
                <a:ext uri="{C183D7F6-B498-43B3-948B-1728B52AA6E4}">
                  <adec:decorative xmlns:adec="http://schemas.microsoft.com/office/drawing/2017/decorative" val="1"/>
                </a:ext>
              </a:extLst>
            </p:cNvPr>
            <p:cNvSpPr/>
            <p:nvPr/>
          </p:nvSpPr>
          <p:spPr bwMode="auto">
            <a:xfrm>
              <a:off x="3688751" y="1246705"/>
              <a:ext cx="2076026" cy="2076026"/>
            </a:xfrm>
            <a:prstGeom prst="ellipse">
              <a:avLst/>
            </a:prstGeom>
            <a:solidFill>
              <a:srgbClr val="F2F2F2"/>
            </a:solidFill>
            <a:ln w="41275">
              <a:solidFill>
                <a:srgbClr val="00BCF2"/>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PIM Approval process</a:t>
              </a:r>
            </a:p>
          </p:txBody>
        </p:sp>
        <p:sp>
          <p:nvSpPr>
            <p:cNvPr id="39" name="people_5">
              <a:extLst>
                <a:ext uri="{FF2B5EF4-FFF2-40B4-BE49-F238E27FC236}">
                  <a16:creationId xmlns:a16="http://schemas.microsoft.com/office/drawing/2014/main" id="{BDEF329F-7345-4456-4105-367E11F451AD}"/>
                </a:ext>
                <a:ext uri="{C183D7F6-B498-43B3-948B-1728B52AA6E4}">
                  <adec:decorative xmlns:adec="http://schemas.microsoft.com/office/drawing/2017/decorative" val="1"/>
                </a:ext>
              </a:extLst>
            </p:cNvPr>
            <p:cNvSpPr>
              <a:spLocks noChangeAspect="1" noEditPoints="1"/>
            </p:cNvSpPr>
            <p:nvPr/>
          </p:nvSpPr>
          <p:spPr bwMode="auto">
            <a:xfrm>
              <a:off x="4068803" y="2101838"/>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Request</a:t>
              </a:r>
              <a:br>
                <a:rPr lang="en-US" sz="1000">
                  <a:solidFill>
                    <a:srgbClr val="0078D7"/>
                  </a:solidFill>
                </a:rPr>
              </a:br>
              <a:r>
                <a:rPr lang="en-US" sz="1000">
                  <a:solidFill>
                    <a:srgbClr val="0078D7"/>
                  </a:solidFill>
                </a:rPr>
                <a:t>access</a:t>
              </a:r>
            </a:p>
          </p:txBody>
        </p:sp>
        <p:sp>
          <p:nvSpPr>
            <p:cNvPr id="40" name="check 3">
              <a:extLst>
                <a:ext uri="{FF2B5EF4-FFF2-40B4-BE49-F238E27FC236}">
                  <a16:creationId xmlns:a16="http://schemas.microsoft.com/office/drawing/2014/main" id="{33A75059-68E6-9DB8-4D1E-DA0B85EA181E}"/>
                </a:ext>
                <a:ext uri="{C183D7F6-B498-43B3-948B-1728B52AA6E4}">
                  <adec:decorative xmlns:adec="http://schemas.microsoft.com/office/drawing/2017/decorative" val="1"/>
                </a:ext>
              </a:extLst>
            </p:cNvPr>
            <p:cNvSpPr>
              <a:spLocks noChangeAspect="1" noEditPoints="1"/>
            </p:cNvSpPr>
            <p:nvPr/>
          </p:nvSpPr>
          <p:spPr bwMode="auto">
            <a:xfrm>
              <a:off x="5016833" y="2101838"/>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1005840" rIns="0" bIns="0" numCol="1" anchor="b" anchorCtr="1" compatLnSpc="1">
              <a:prstTxWarp prst="textNoShape">
                <a:avLst/>
              </a:prstTxWarp>
            </a:bodyPr>
            <a:lstStyle/>
            <a:p>
              <a:pPr algn="ctr"/>
              <a:r>
                <a:rPr lang="en-US" sz="1000">
                  <a:solidFill>
                    <a:srgbClr val="0078D7"/>
                  </a:solidFill>
                </a:rPr>
                <a:t>Manager</a:t>
              </a:r>
              <a:br>
                <a:rPr lang="en-US" sz="1000">
                  <a:solidFill>
                    <a:srgbClr val="0078D7"/>
                  </a:solidFill>
                </a:rPr>
              </a:br>
              <a:r>
                <a:rPr lang="en-US" sz="1000">
                  <a:solidFill>
                    <a:srgbClr val="0078D7"/>
                  </a:solidFill>
                </a:rPr>
                <a:t>Approval</a:t>
              </a:r>
            </a:p>
          </p:txBody>
        </p:sp>
        <p:cxnSp>
          <p:nvCxnSpPr>
            <p:cNvPr id="41" name="Straight Arrow Connector 40">
              <a:extLst>
                <a:ext uri="{FF2B5EF4-FFF2-40B4-BE49-F238E27FC236}">
                  <a16:creationId xmlns:a16="http://schemas.microsoft.com/office/drawing/2014/main" id="{9ABC2A1F-0C3A-403C-E5EA-3444E86765E7}"/>
                </a:ext>
                <a:ext uri="{C183D7F6-B498-43B3-948B-1728B52AA6E4}">
                  <adec:decorative xmlns:adec="http://schemas.microsoft.com/office/drawing/2017/decorative" val="1"/>
                </a:ext>
              </a:extLst>
            </p:cNvPr>
            <p:cNvCxnSpPr>
              <a:cxnSpLocks/>
            </p:cNvCxnSpPr>
            <p:nvPr/>
          </p:nvCxnSpPr>
          <p:spPr>
            <a:xfrm>
              <a:off x="4539101" y="2283436"/>
              <a:ext cx="374650" cy="2564"/>
            </a:xfrm>
            <a:prstGeom prst="straightConnector1">
              <a:avLst/>
            </a:prstGeom>
            <a:ln w="22225">
              <a:solidFill>
                <a:srgbClr val="0078D7"/>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36" name="Freeform: Shape 30">
            <a:extLst>
              <a:ext uri="{FF2B5EF4-FFF2-40B4-BE49-F238E27FC236}">
                <a16:creationId xmlns:a16="http://schemas.microsoft.com/office/drawing/2014/main" id="{F9B9AEE6-7A25-FD58-A025-035AD285FC29}"/>
              </a:ext>
              <a:ext uri="{C183D7F6-B498-43B3-948B-1728B52AA6E4}">
                <adec:decorative xmlns:adec="http://schemas.microsoft.com/office/drawing/2017/decorative" val="1"/>
              </a:ext>
            </a:extLst>
          </p:cNvPr>
          <p:cNvSpPr/>
          <p:nvPr/>
        </p:nvSpPr>
        <p:spPr bwMode="auto">
          <a:xfrm rot="16200000">
            <a:off x="3733258" y="3315921"/>
            <a:ext cx="1383331" cy="484632"/>
          </a:xfrm>
          <a:custGeom>
            <a:avLst/>
            <a:gdLst>
              <a:gd name="connsiteX0" fmla="*/ 1383331 w 1383331"/>
              <a:gd name="connsiteY0" fmla="*/ 242316 h 484632"/>
              <a:gd name="connsiteX1" fmla="*/ 1141015 w 1383331"/>
              <a:gd name="connsiteY1" fmla="*/ 484632 h 484632"/>
              <a:gd name="connsiteX2" fmla="*/ 1141015 w 1383331"/>
              <a:gd name="connsiteY2" fmla="*/ 363474 h 484632"/>
              <a:gd name="connsiteX3" fmla="*/ 48555 w 1383331"/>
              <a:gd name="connsiteY3" fmla="*/ 363474 h 484632"/>
              <a:gd name="connsiteX4" fmla="*/ 35731 w 1383331"/>
              <a:gd name="connsiteY4" fmla="*/ 236266 h 484632"/>
              <a:gd name="connsiteX5" fmla="*/ 0 w 1383331"/>
              <a:gd name="connsiteY5" fmla="*/ 121158 h 484632"/>
              <a:gd name="connsiteX6" fmla="*/ 1141015 w 1383331"/>
              <a:gd name="connsiteY6" fmla="*/ 121158 h 484632"/>
              <a:gd name="connsiteX7" fmla="*/ 1141015 w 1383331"/>
              <a:gd name="connsiteY7"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331" h="484632">
                <a:moveTo>
                  <a:pt x="1383331" y="242316"/>
                </a:moveTo>
                <a:lnTo>
                  <a:pt x="1141015" y="484632"/>
                </a:lnTo>
                <a:lnTo>
                  <a:pt x="1141015" y="363474"/>
                </a:lnTo>
                <a:lnTo>
                  <a:pt x="48555" y="363474"/>
                </a:lnTo>
                <a:lnTo>
                  <a:pt x="35731" y="236266"/>
                </a:lnTo>
                <a:lnTo>
                  <a:pt x="0" y="121158"/>
                </a:lnTo>
                <a:lnTo>
                  <a:pt x="1141015" y="121158"/>
                </a:lnTo>
                <a:lnTo>
                  <a:pt x="1141015" y="0"/>
                </a:lnTo>
                <a:close/>
              </a:path>
            </a:pathLst>
          </a:cu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Elevated access</a:t>
            </a:r>
          </a:p>
        </p:txBody>
      </p:sp>
      <p:sp>
        <p:nvSpPr>
          <p:cNvPr id="42" name="Arrow: Right 13">
            <a:extLst>
              <a:ext uri="{FF2B5EF4-FFF2-40B4-BE49-F238E27FC236}">
                <a16:creationId xmlns:a16="http://schemas.microsoft.com/office/drawing/2014/main" id="{90D3C85B-356C-73A6-1645-71CA1BED648D}"/>
              </a:ext>
              <a:ext uri="{C183D7F6-B498-43B3-948B-1728B52AA6E4}">
                <adec:decorative xmlns:adec="http://schemas.microsoft.com/office/drawing/2017/decorative" val="1"/>
              </a:ext>
            </a:extLst>
          </p:cNvPr>
          <p:cNvSpPr/>
          <p:nvPr/>
        </p:nvSpPr>
        <p:spPr bwMode="auto">
          <a:xfrm rot="2530355" flipH="1">
            <a:off x="1565291" y="3347111"/>
            <a:ext cx="2755863" cy="484632"/>
          </a:xfrm>
          <a:prstGeom prst="right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EPM JIT elevation</a:t>
            </a:r>
          </a:p>
        </p:txBody>
      </p:sp>
      <p:sp>
        <p:nvSpPr>
          <p:cNvPr id="45" name="Arrow: Right 13">
            <a:extLst>
              <a:ext uri="{FF2B5EF4-FFF2-40B4-BE49-F238E27FC236}">
                <a16:creationId xmlns:a16="http://schemas.microsoft.com/office/drawing/2014/main" id="{99D04292-1D7B-7DDB-15D3-56FD50CB0E21}"/>
              </a:ext>
              <a:ext uri="{C183D7F6-B498-43B3-948B-1728B52AA6E4}">
                <adec:decorative xmlns:adec="http://schemas.microsoft.com/office/drawing/2017/decorative" val="1"/>
              </a:ext>
            </a:extLst>
          </p:cNvPr>
          <p:cNvSpPr/>
          <p:nvPr/>
        </p:nvSpPr>
        <p:spPr bwMode="auto">
          <a:xfrm flipH="1">
            <a:off x="2123161" y="4919022"/>
            <a:ext cx="1565589" cy="484632"/>
          </a:xfrm>
          <a:prstGeom prst="rightArrow">
            <a:avLst/>
          </a:prstGeom>
          <a:solidFill>
            <a:srgbClr val="40CDF5">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0078D7"/>
                </a:solidFill>
                <a:cs typeface="Segoe UI" pitchFamily="34" charset="0"/>
              </a:rPr>
              <a:t>EPM JIT elevation</a:t>
            </a:r>
          </a:p>
        </p:txBody>
      </p:sp>
    </p:spTree>
    <p:extLst>
      <p:ext uri="{BB962C8B-B14F-4D97-AF65-F5344CB8AC3E}">
        <p14:creationId xmlns:p14="http://schemas.microsoft.com/office/powerpoint/2010/main" val="241258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42"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C7E5-B68C-8BCB-87FF-A8081E35A6A5}"/>
              </a:ext>
            </a:extLst>
          </p:cNvPr>
          <p:cNvSpPr>
            <a:spLocks noGrp="1"/>
          </p:cNvSpPr>
          <p:nvPr>
            <p:ph type="title"/>
          </p:nvPr>
        </p:nvSpPr>
        <p:spPr/>
        <p:txBody>
          <a:bodyPr/>
          <a:lstStyle/>
          <a:p>
            <a:r>
              <a:rPr lang="en-US"/>
              <a:t>Configuring EPM JIT for Super Identities</a:t>
            </a:r>
          </a:p>
        </p:txBody>
      </p:sp>
      <p:sp>
        <p:nvSpPr>
          <p:cNvPr id="9" name="Content Placeholder 8">
            <a:extLst>
              <a:ext uri="{FF2B5EF4-FFF2-40B4-BE49-F238E27FC236}">
                <a16:creationId xmlns:a16="http://schemas.microsoft.com/office/drawing/2014/main" id="{11EF6252-57F3-0D54-F3C3-9189941225EE}"/>
              </a:ext>
            </a:extLst>
          </p:cNvPr>
          <p:cNvSpPr>
            <a:spLocks noGrp="1"/>
          </p:cNvSpPr>
          <p:nvPr>
            <p:ph sz="quarter" idx="12"/>
          </p:nvPr>
        </p:nvSpPr>
        <p:spPr>
          <a:xfrm>
            <a:off x="584200" y="1435100"/>
            <a:ext cx="5211763" cy="4653582"/>
          </a:xfrm>
        </p:spPr>
        <p:txBody>
          <a:bodyPr/>
          <a:lstStyle/>
          <a:p>
            <a:r>
              <a:rPr lang="en-US"/>
              <a:t>Navigate to Remediation </a:t>
            </a:r>
            <a:r>
              <a:rPr lang="en-US">
                <a:sym typeface="Wingdings" pitchFamily="2" charset="2"/>
              </a:rPr>
              <a:t> Roles/Policies  Create Policy</a:t>
            </a:r>
          </a:p>
          <a:p>
            <a:endParaRPr lang="en-US">
              <a:sym typeface="Wingdings" pitchFamily="2" charset="2"/>
            </a:endParaRPr>
          </a:p>
          <a:p>
            <a:endParaRPr lang="en-US">
              <a:sym typeface="Wingdings" pitchFamily="2" charset="2"/>
            </a:endParaRPr>
          </a:p>
          <a:p>
            <a:r>
              <a:rPr lang="en-US">
                <a:sym typeface="Wingdings" pitchFamily="2" charset="2"/>
              </a:rPr>
              <a:t>Select your Authorization System Type and Authorization System</a:t>
            </a:r>
          </a:p>
          <a:p>
            <a:r>
              <a:rPr lang="en-US">
                <a:sym typeface="Wingdings" pitchFamily="2" charset="2"/>
              </a:rPr>
              <a:t>Select Activity of User(s) and choose the Super Identities you’re converting to JIT access</a:t>
            </a:r>
          </a:p>
        </p:txBody>
      </p:sp>
      <p:pic>
        <p:nvPicPr>
          <p:cNvPr id="11" name="Content Placeholder 10">
            <a:extLst>
              <a:ext uri="{FF2B5EF4-FFF2-40B4-BE49-F238E27FC236}">
                <a16:creationId xmlns:a16="http://schemas.microsoft.com/office/drawing/2014/main" id="{8F80E37E-3BD4-AE59-5E55-2BA67FF13A67}"/>
              </a:ext>
            </a:extLst>
          </p:cNvPr>
          <p:cNvPicPr>
            <a:picLocks noGrp="1" noChangeAspect="1"/>
          </p:cNvPicPr>
          <p:nvPr>
            <p:ph sz="quarter" idx="13"/>
          </p:nvPr>
        </p:nvPicPr>
        <p:blipFill>
          <a:blip r:embed="rId2"/>
          <a:stretch>
            <a:fillRect/>
          </a:stretch>
        </p:blipFill>
        <p:spPr>
          <a:xfrm>
            <a:off x="6210934" y="1304573"/>
            <a:ext cx="5219700" cy="1739900"/>
          </a:xfrm>
          <a:prstGeom prst="rect">
            <a:avLst/>
          </a:prstGeom>
        </p:spPr>
      </p:pic>
      <p:pic>
        <p:nvPicPr>
          <p:cNvPr id="12" name="Picture 11">
            <a:extLst>
              <a:ext uri="{FF2B5EF4-FFF2-40B4-BE49-F238E27FC236}">
                <a16:creationId xmlns:a16="http://schemas.microsoft.com/office/drawing/2014/main" id="{23EB0D8F-1EB9-09A4-36E8-AAD67FB196E6}"/>
              </a:ext>
            </a:extLst>
          </p:cNvPr>
          <p:cNvPicPr>
            <a:picLocks noChangeAspect="1"/>
          </p:cNvPicPr>
          <p:nvPr/>
        </p:nvPicPr>
        <p:blipFill>
          <a:blip r:embed="rId3"/>
          <a:stretch>
            <a:fillRect/>
          </a:stretch>
        </p:blipFill>
        <p:spPr>
          <a:xfrm>
            <a:off x="6446677" y="3272589"/>
            <a:ext cx="5378074" cy="3438841"/>
          </a:xfrm>
          <a:prstGeom prst="rect">
            <a:avLst/>
          </a:prstGeom>
        </p:spPr>
      </p:pic>
    </p:spTree>
    <p:extLst>
      <p:ext uri="{BB962C8B-B14F-4D97-AF65-F5344CB8AC3E}">
        <p14:creationId xmlns:p14="http://schemas.microsoft.com/office/powerpoint/2010/main" val="385989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C7E5-B68C-8BCB-87FF-A8081E35A6A5}"/>
              </a:ext>
            </a:extLst>
          </p:cNvPr>
          <p:cNvSpPr>
            <a:spLocks noGrp="1"/>
          </p:cNvSpPr>
          <p:nvPr>
            <p:ph type="title"/>
          </p:nvPr>
        </p:nvSpPr>
        <p:spPr/>
        <p:txBody>
          <a:bodyPr/>
          <a:lstStyle/>
          <a:p>
            <a:r>
              <a:rPr lang="en-US"/>
              <a:t>Configuring EPM JIT for Super Identities</a:t>
            </a:r>
          </a:p>
        </p:txBody>
      </p:sp>
      <p:sp>
        <p:nvSpPr>
          <p:cNvPr id="9" name="Content Placeholder 8">
            <a:extLst>
              <a:ext uri="{FF2B5EF4-FFF2-40B4-BE49-F238E27FC236}">
                <a16:creationId xmlns:a16="http://schemas.microsoft.com/office/drawing/2014/main" id="{11EF6252-57F3-0D54-F3C3-9189941225EE}"/>
              </a:ext>
            </a:extLst>
          </p:cNvPr>
          <p:cNvSpPr>
            <a:spLocks noGrp="1"/>
          </p:cNvSpPr>
          <p:nvPr>
            <p:ph sz="quarter" idx="12"/>
          </p:nvPr>
        </p:nvSpPr>
        <p:spPr>
          <a:xfrm>
            <a:off x="584200" y="1435100"/>
            <a:ext cx="5211763" cy="5441490"/>
          </a:xfrm>
        </p:spPr>
        <p:txBody>
          <a:bodyPr/>
          <a:lstStyle/>
          <a:p>
            <a:r>
              <a:rPr lang="en-US">
                <a:sym typeface="Wingdings" pitchFamily="2" charset="2"/>
              </a:rPr>
              <a:t>Validate that the authorization system shows Controller Enabled</a:t>
            </a:r>
          </a:p>
          <a:p>
            <a:pPr lvl="1"/>
            <a:r>
              <a:rPr lang="en-US">
                <a:sym typeface="Wingdings" pitchFamily="2" charset="2"/>
              </a:rPr>
              <a:t>Without Controller Enabled, EPM cannot manage JIT access for users</a:t>
            </a:r>
          </a:p>
          <a:p>
            <a:r>
              <a:rPr lang="en-US">
                <a:sym typeface="Wingdings" pitchFamily="2" charset="2"/>
              </a:rPr>
              <a:t>The pre-selected tasks on the right will be the tasks that EPM has detected your Super Identity has used recently</a:t>
            </a:r>
          </a:p>
          <a:p>
            <a:pPr lvl="1"/>
            <a:r>
              <a:rPr lang="en-US">
                <a:sym typeface="Wingdings" pitchFamily="2" charset="2"/>
              </a:rPr>
              <a:t>Since super identities may need all permissions, you can optionally choose to add more</a:t>
            </a:r>
          </a:p>
          <a:p>
            <a:pPr lvl="1"/>
            <a:r>
              <a:rPr lang="en-US">
                <a:sym typeface="Wingdings" pitchFamily="2" charset="2"/>
              </a:rPr>
              <a:t>Choose Select All or individual permissions</a:t>
            </a:r>
          </a:p>
        </p:txBody>
      </p:sp>
      <p:pic>
        <p:nvPicPr>
          <p:cNvPr id="6" name="Content Placeholder 5">
            <a:extLst>
              <a:ext uri="{FF2B5EF4-FFF2-40B4-BE49-F238E27FC236}">
                <a16:creationId xmlns:a16="http://schemas.microsoft.com/office/drawing/2014/main" id="{92AC7073-0AC4-8311-ADE9-47C44C2F418F}"/>
              </a:ext>
            </a:extLst>
          </p:cNvPr>
          <p:cNvPicPr>
            <a:picLocks noGrp="1" noChangeAspect="1"/>
          </p:cNvPicPr>
          <p:nvPr>
            <p:ph sz="quarter" idx="13"/>
          </p:nvPr>
        </p:nvPicPr>
        <p:blipFill>
          <a:blip r:embed="rId2"/>
          <a:stretch>
            <a:fillRect/>
          </a:stretch>
        </p:blipFill>
        <p:spPr>
          <a:xfrm>
            <a:off x="6396039" y="1435100"/>
            <a:ext cx="5683142" cy="3987071"/>
          </a:xfrm>
          <a:prstGeom prst="rect">
            <a:avLst/>
          </a:prstGeom>
        </p:spPr>
      </p:pic>
      <p:sp>
        <p:nvSpPr>
          <p:cNvPr id="7" name="Rounded Rectangle 6">
            <a:extLst>
              <a:ext uri="{FF2B5EF4-FFF2-40B4-BE49-F238E27FC236}">
                <a16:creationId xmlns:a16="http://schemas.microsoft.com/office/drawing/2014/main" id="{E3668919-3269-5112-4174-431E438924AF}"/>
              </a:ext>
            </a:extLst>
          </p:cNvPr>
          <p:cNvSpPr/>
          <p:nvPr/>
        </p:nvSpPr>
        <p:spPr bwMode="auto">
          <a:xfrm>
            <a:off x="10677167" y="1526292"/>
            <a:ext cx="1333786" cy="316258"/>
          </a:xfrm>
          <a:prstGeom prst="roundRect">
            <a:avLst/>
          </a:prstGeom>
          <a:noFill/>
          <a:ln w="38100">
            <a:solidFill>
              <a:srgbClr val="FF58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838791A-9BDB-3493-9DF3-0A9E49B65645}"/>
              </a:ext>
            </a:extLst>
          </p:cNvPr>
          <p:cNvSpPr/>
          <p:nvPr/>
        </p:nvSpPr>
        <p:spPr bwMode="auto">
          <a:xfrm>
            <a:off x="8683362" y="2420067"/>
            <a:ext cx="554248" cy="241776"/>
          </a:xfrm>
          <a:prstGeom prst="roundRect">
            <a:avLst/>
          </a:prstGeom>
          <a:noFill/>
          <a:ln w="38100">
            <a:solidFill>
              <a:srgbClr val="FF58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Down Arrow 9">
            <a:extLst>
              <a:ext uri="{FF2B5EF4-FFF2-40B4-BE49-F238E27FC236}">
                <a16:creationId xmlns:a16="http://schemas.microsoft.com/office/drawing/2014/main" id="{77AD404B-40BB-D45B-3098-2675CDD06761}"/>
              </a:ext>
            </a:extLst>
          </p:cNvPr>
          <p:cNvSpPr/>
          <p:nvPr/>
        </p:nvSpPr>
        <p:spPr bwMode="auto">
          <a:xfrm rot="17821395">
            <a:off x="8587731" y="2909031"/>
            <a:ext cx="137100" cy="818148"/>
          </a:xfrm>
          <a:prstGeom prst="downArrow">
            <a:avLst/>
          </a:prstGeom>
          <a:solidFill>
            <a:srgbClr val="FF58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Down Arrow 12">
            <a:extLst>
              <a:ext uri="{FF2B5EF4-FFF2-40B4-BE49-F238E27FC236}">
                <a16:creationId xmlns:a16="http://schemas.microsoft.com/office/drawing/2014/main" id="{6FDD7457-4D42-236C-E314-051533C9EC5E}"/>
              </a:ext>
            </a:extLst>
          </p:cNvPr>
          <p:cNvSpPr/>
          <p:nvPr/>
        </p:nvSpPr>
        <p:spPr bwMode="auto">
          <a:xfrm rot="17821395">
            <a:off x="8587732" y="3453644"/>
            <a:ext cx="137100" cy="818148"/>
          </a:xfrm>
          <a:prstGeom prst="downArrow">
            <a:avLst/>
          </a:prstGeom>
          <a:solidFill>
            <a:srgbClr val="FF58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4645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childTnLst>
                          </p:cTn>
                        </p:par>
                        <p:par>
                          <p:cTn id="14" fill="hold">
                            <p:stCondLst>
                              <p:cond delay="500"/>
                            </p:stCondLst>
                            <p:childTnLst>
                              <p:par>
                                <p:cTn id="15" presetID="10"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childTnLst>
                                </p:cTn>
                              </p:par>
                            </p:childTnLst>
                          </p:cTn>
                        </p:par>
                        <p:par>
                          <p:cTn id="29" fill="hold">
                            <p:stCondLst>
                              <p:cond delay="500"/>
                            </p:stCondLst>
                            <p:childTnLst>
                              <p:par>
                                <p:cTn id="30" presetID="10" presetClass="entr" presetSubtype="0" fill="hold" grpId="0"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E249E95-EEDC-D03C-2AE8-F0527899B5B3}"/>
              </a:ext>
            </a:extLst>
          </p:cNvPr>
          <p:cNvPicPr>
            <a:picLocks noGrp="1" noChangeAspect="1"/>
          </p:cNvPicPr>
          <p:nvPr>
            <p:ph sz="quarter" idx="13"/>
          </p:nvPr>
        </p:nvPicPr>
        <p:blipFill>
          <a:blip r:embed="rId2"/>
          <a:stretch>
            <a:fillRect/>
          </a:stretch>
        </p:blipFill>
        <p:spPr>
          <a:xfrm>
            <a:off x="6410441" y="1435100"/>
            <a:ext cx="5178194" cy="4833938"/>
          </a:xfrm>
          <a:prstGeom prst="rect">
            <a:avLst/>
          </a:prstGeom>
        </p:spPr>
      </p:pic>
      <p:sp>
        <p:nvSpPr>
          <p:cNvPr id="2" name="Title 1">
            <a:extLst>
              <a:ext uri="{FF2B5EF4-FFF2-40B4-BE49-F238E27FC236}">
                <a16:creationId xmlns:a16="http://schemas.microsoft.com/office/drawing/2014/main" id="{765DC7E5-B68C-8BCB-87FF-A8081E35A6A5}"/>
              </a:ext>
            </a:extLst>
          </p:cNvPr>
          <p:cNvSpPr>
            <a:spLocks noGrp="1"/>
          </p:cNvSpPr>
          <p:nvPr>
            <p:ph type="title"/>
          </p:nvPr>
        </p:nvSpPr>
        <p:spPr/>
        <p:txBody>
          <a:bodyPr/>
          <a:lstStyle/>
          <a:p>
            <a:r>
              <a:rPr lang="en-US"/>
              <a:t>Configuring EPM JIT for Super Identities</a:t>
            </a:r>
          </a:p>
        </p:txBody>
      </p:sp>
      <p:sp>
        <p:nvSpPr>
          <p:cNvPr id="9" name="Content Placeholder 8">
            <a:extLst>
              <a:ext uri="{FF2B5EF4-FFF2-40B4-BE49-F238E27FC236}">
                <a16:creationId xmlns:a16="http://schemas.microsoft.com/office/drawing/2014/main" id="{11EF6252-57F3-0D54-F3C3-9189941225EE}"/>
              </a:ext>
            </a:extLst>
          </p:cNvPr>
          <p:cNvSpPr>
            <a:spLocks noGrp="1"/>
          </p:cNvSpPr>
          <p:nvPr>
            <p:ph sz="quarter" idx="12"/>
          </p:nvPr>
        </p:nvSpPr>
        <p:spPr>
          <a:xfrm>
            <a:off x="584200" y="1435100"/>
            <a:ext cx="5211763" cy="861774"/>
          </a:xfrm>
        </p:spPr>
        <p:txBody>
          <a:bodyPr/>
          <a:lstStyle/>
          <a:p>
            <a:r>
              <a:rPr lang="en-US">
                <a:sym typeface="Wingdings" pitchFamily="2" charset="2"/>
              </a:rPr>
              <a:t>Provide a policy name (AWS) or role name</a:t>
            </a:r>
          </a:p>
        </p:txBody>
      </p:sp>
      <p:sp>
        <p:nvSpPr>
          <p:cNvPr id="7" name="Rounded Rectangle 6">
            <a:extLst>
              <a:ext uri="{FF2B5EF4-FFF2-40B4-BE49-F238E27FC236}">
                <a16:creationId xmlns:a16="http://schemas.microsoft.com/office/drawing/2014/main" id="{E3668919-3269-5112-4174-431E438924AF}"/>
              </a:ext>
            </a:extLst>
          </p:cNvPr>
          <p:cNvSpPr/>
          <p:nvPr/>
        </p:nvSpPr>
        <p:spPr bwMode="auto">
          <a:xfrm>
            <a:off x="8807116" y="1580926"/>
            <a:ext cx="1333786" cy="241776"/>
          </a:xfrm>
          <a:prstGeom prst="roundRect">
            <a:avLst/>
          </a:prstGeom>
          <a:noFill/>
          <a:ln w="38100">
            <a:solidFill>
              <a:srgbClr val="FF58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Down Arrow 12">
            <a:extLst>
              <a:ext uri="{FF2B5EF4-FFF2-40B4-BE49-F238E27FC236}">
                <a16:creationId xmlns:a16="http://schemas.microsoft.com/office/drawing/2014/main" id="{6FDD7457-4D42-236C-E314-051533C9EC5E}"/>
              </a:ext>
            </a:extLst>
          </p:cNvPr>
          <p:cNvSpPr/>
          <p:nvPr/>
        </p:nvSpPr>
        <p:spPr bwMode="auto">
          <a:xfrm rot="17821395">
            <a:off x="10712165" y="5461199"/>
            <a:ext cx="137100" cy="818148"/>
          </a:xfrm>
          <a:prstGeom prst="downArrow">
            <a:avLst/>
          </a:prstGeom>
          <a:solidFill>
            <a:srgbClr val="FF58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4785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ACB579-0621-C632-4616-07C213DD65F3}"/>
              </a:ext>
            </a:extLst>
          </p:cNvPr>
          <p:cNvPicPr>
            <a:picLocks noGrp="1" noChangeAspect="1"/>
          </p:cNvPicPr>
          <p:nvPr>
            <p:ph sz="quarter" idx="13"/>
          </p:nvPr>
        </p:nvPicPr>
        <p:blipFill>
          <a:blip r:embed="rId2"/>
          <a:stretch>
            <a:fillRect/>
          </a:stretch>
        </p:blipFill>
        <p:spPr>
          <a:xfrm>
            <a:off x="6417613" y="1435100"/>
            <a:ext cx="5163850" cy="4833938"/>
          </a:xfrm>
          <a:prstGeom prst="rect">
            <a:avLst/>
          </a:prstGeom>
        </p:spPr>
      </p:pic>
      <p:sp>
        <p:nvSpPr>
          <p:cNvPr id="2" name="Title 1">
            <a:extLst>
              <a:ext uri="{FF2B5EF4-FFF2-40B4-BE49-F238E27FC236}">
                <a16:creationId xmlns:a16="http://schemas.microsoft.com/office/drawing/2014/main" id="{765DC7E5-B68C-8BCB-87FF-A8081E35A6A5}"/>
              </a:ext>
            </a:extLst>
          </p:cNvPr>
          <p:cNvSpPr>
            <a:spLocks noGrp="1"/>
          </p:cNvSpPr>
          <p:nvPr>
            <p:ph type="title"/>
          </p:nvPr>
        </p:nvSpPr>
        <p:spPr/>
        <p:txBody>
          <a:bodyPr/>
          <a:lstStyle/>
          <a:p>
            <a:r>
              <a:rPr lang="en-US"/>
              <a:t>Configuring EPM JIT for Super Identities</a:t>
            </a:r>
          </a:p>
        </p:txBody>
      </p:sp>
      <p:sp>
        <p:nvSpPr>
          <p:cNvPr id="9" name="Content Placeholder 8">
            <a:extLst>
              <a:ext uri="{FF2B5EF4-FFF2-40B4-BE49-F238E27FC236}">
                <a16:creationId xmlns:a16="http://schemas.microsoft.com/office/drawing/2014/main" id="{11EF6252-57F3-0D54-F3C3-9189941225EE}"/>
              </a:ext>
            </a:extLst>
          </p:cNvPr>
          <p:cNvSpPr>
            <a:spLocks noGrp="1"/>
          </p:cNvSpPr>
          <p:nvPr>
            <p:ph sz="quarter" idx="12"/>
          </p:nvPr>
        </p:nvSpPr>
        <p:spPr>
          <a:xfrm>
            <a:off x="584200" y="1435100"/>
            <a:ext cx="5211763" cy="2757678"/>
          </a:xfrm>
        </p:spPr>
        <p:txBody>
          <a:bodyPr/>
          <a:lstStyle/>
          <a:p>
            <a:r>
              <a:rPr lang="en-US">
                <a:sym typeface="Wingdings" pitchFamily="2" charset="2"/>
              </a:rPr>
              <a:t>If the policy is very large then you’ll need to create it using the Split Policy option:</a:t>
            </a:r>
          </a:p>
          <a:p>
            <a:r>
              <a:rPr lang="en-US">
                <a:sym typeface="Wingdings" pitchFamily="2" charset="2"/>
              </a:rPr>
              <a:t>Finally, click Submit</a:t>
            </a:r>
          </a:p>
          <a:p>
            <a:r>
              <a:rPr lang="en-US">
                <a:sym typeface="Wingdings" pitchFamily="2" charset="2"/>
              </a:rPr>
              <a:t>It will take several minutes for the policies to be created</a:t>
            </a:r>
          </a:p>
        </p:txBody>
      </p:sp>
      <p:sp>
        <p:nvSpPr>
          <p:cNvPr id="13" name="Down Arrow 12">
            <a:extLst>
              <a:ext uri="{FF2B5EF4-FFF2-40B4-BE49-F238E27FC236}">
                <a16:creationId xmlns:a16="http://schemas.microsoft.com/office/drawing/2014/main" id="{6FDD7457-4D42-236C-E314-051533C9EC5E}"/>
              </a:ext>
            </a:extLst>
          </p:cNvPr>
          <p:cNvSpPr/>
          <p:nvPr/>
        </p:nvSpPr>
        <p:spPr bwMode="auto">
          <a:xfrm rot="17821395">
            <a:off x="10224027" y="5502449"/>
            <a:ext cx="137100" cy="818148"/>
          </a:xfrm>
          <a:prstGeom prst="downArrow">
            <a:avLst/>
          </a:prstGeom>
          <a:solidFill>
            <a:srgbClr val="FF58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52847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03E9-4651-5A16-E98F-2B3BA665670F}"/>
              </a:ext>
            </a:extLst>
          </p:cNvPr>
          <p:cNvSpPr>
            <a:spLocks noGrp="1"/>
          </p:cNvSpPr>
          <p:nvPr>
            <p:ph type="title"/>
          </p:nvPr>
        </p:nvSpPr>
        <p:spPr/>
        <p:txBody>
          <a:bodyPr/>
          <a:lstStyle/>
          <a:p>
            <a:r>
              <a:rPr lang="en-US"/>
              <a:t>Review inactive identities</a:t>
            </a:r>
          </a:p>
        </p:txBody>
      </p:sp>
      <p:sp>
        <p:nvSpPr>
          <p:cNvPr id="3" name="Content Placeholder 2">
            <a:extLst>
              <a:ext uri="{FF2B5EF4-FFF2-40B4-BE49-F238E27FC236}">
                <a16:creationId xmlns:a16="http://schemas.microsoft.com/office/drawing/2014/main" id="{1CF8AA55-A237-A372-9861-846FFF9F8D78}"/>
              </a:ext>
            </a:extLst>
          </p:cNvPr>
          <p:cNvSpPr>
            <a:spLocks noGrp="1"/>
          </p:cNvSpPr>
          <p:nvPr>
            <p:ph sz="quarter" idx="10"/>
          </p:nvPr>
        </p:nvSpPr>
        <p:spPr>
          <a:xfrm>
            <a:off x="584200" y="1435100"/>
            <a:ext cx="11018838" cy="3434786"/>
          </a:xfrm>
        </p:spPr>
        <p:txBody>
          <a:bodyPr/>
          <a:lstStyle/>
          <a:p>
            <a:r>
              <a:rPr lang="en-US"/>
              <a:t>Identities with granted, but not used privileges create imminent risk to your environment</a:t>
            </a:r>
          </a:p>
          <a:p>
            <a:r>
              <a:rPr lang="en-US"/>
              <a:t>Review if any identities need to retain permissions, but just use them sparingly, such as break glass accounts or apps</a:t>
            </a:r>
          </a:p>
          <a:p>
            <a:pPr lvl="1"/>
            <a:r>
              <a:rPr lang="en-US"/>
              <a:t>Filter these out of your alerts when you set them up later</a:t>
            </a:r>
          </a:p>
          <a:p>
            <a:r>
              <a:rPr lang="en-US"/>
              <a:t>Revoke all permissions for unused identities</a:t>
            </a:r>
          </a:p>
          <a:p>
            <a:pPr lvl="1"/>
            <a:r>
              <a:rPr lang="en-US"/>
              <a:t>Alternatively, revoke all write permissions for those identities</a:t>
            </a:r>
          </a:p>
          <a:p>
            <a:pPr lvl="1"/>
            <a:r>
              <a:rPr lang="en-US"/>
              <a:t>Start with High PCI, then Medium PCI, then Low PCI identities</a:t>
            </a:r>
          </a:p>
        </p:txBody>
      </p:sp>
    </p:spTree>
    <p:extLst>
      <p:ext uri="{BB962C8B-B14F-4D97-AF65-F5344CB8AC3E}">
        <p14:creationId xmlns:p14="http://schemas.microsoft.com/office/powerpoint/2010/main" val="3388293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ACB7-E0C7-3254-87C6-D415F350FC2A}"/>
              </a:ext>
            </a:extLst>
          </p:cNvPr>
          <p:cNvSpPr>
            <a:spLocks noGrp="1"/>
          </p:cNvSpPr>
          <p:nvPr>
            <p:ph type="title"/>
          </p:nvPr>
        </p:nvSpPr>
        <p:spPr>
          <a:xfrm>
            <a:off x="1282874" y="803536"/>
            <a:ext cx="10515600" cy="1325563"/>
          </a:xfrm>
        </p:spPr>
        <p:txBody>
          <a:bodyPr>
            <a:normAutofit/>
          </a:bodyPr>
          <a:lstStyle/>
          <a:p>
            <a:r>
              <a:rPr lang="en-US" sz="3600" b="1">
                <a:solidFill>
                  <a:srgbClr val="0078D4"/>
                </a:solidFill>
                <a:latin typeface="Segoe UI Semibold" panose="020B0502040204020203" pitchFamily="34" charset="0"/>
                <a:cs typeface="Segoe UI Semibold" panose="020B0502040204020203" pitchFamily="34" charset="0"/>
              </a:rPr>
              <a:t>Agenda</a:t>
            </a:r>
            <a:endParaRPr lang="en-NL" sz="3600" b="1">
              <a:solidFill>
                <a:srgbClr val="0078D4"/>
              </a:solidFill>
              <a:latin typeface="Segoe UI Semibold" panose="020B0502040204020203" pitchFamily="34" charset="0"/>
              <a:cs typeface="Segoe UI Semibold" panose="020B0502040204020203" pitchFamily="34" charset="0"/>
            </a:endParaRPr>
          </a:p>
        </p:txBody>
      </p:sp>
      <p:sp>
        <p:nvSpPr>
          <p:cNvPr id="3" name="Content Placeholder 2">
            <a:extLst>
              <a:ext uri="{FF2B5EF4-FFF2-40B4-BE49-F238E27FC236}">
                <a16:creationId xmlns:a16="http://schemas.microsoft.com/office/drawing/2014/main" id="{E9043FBB-9F32-F949-5B98-2CA3A7988A1B}"/>
              </a:ext>
            </a:extLst>
          </p:cNvPr>
          <p:cNvSpPr>
            <a:spLocks noGrp="1"/>
          </p:cNvSpPr>
          <p:nvPr>
            <p:ph idx="1"/>
          </p:nvPr>
        </p:nvSpPr>
        <p:spPr>
          <a:xfrm>
            <a:off x="1282874" y="1975937"/>
            <a:ext cx="10515600" cy="4351338"/>
          </a:xfrm>
        </p:spPr>
        <p:txBody>
          <a:bodyPr vert="horz" lIns="91440" tIns="45720" rIns="91440" bIns="45720" rtlCol="0" anchor="t">
            <a:normAutofit lnSpcReduction="10000"/>
          </a:bodyPr>
          <a:lstStyle/>
          <a:p>
            <a:r>
              <a:rPr lang="en-US">
                <a:latin typeface="Segoe UI" panose="020B0502040204020203" pitchFamily="34" charset="0"/>
                <a:cs typeface="Segoe UI" panose="020B0502040204020203" pitchFamily="34" charset="0"/>
              </a:rPr>
              <a:t>Planning Phase</a:t>
            </a:r>
          </a:p>
          <a:p>
            <a:r>
              <a:rPr lang="en-US">
                <a:latin typeface="Segoe UI" panose="020B0502040204020203" pitchFamily="34" charset="0"/>
                <a:cs typeface="Segoe UI" panose="020B0502040204020203" pitchFamily="34" charset="0"/>
              </a:rPr>
              <a:t>Remediation Phase</a:t>
            </a:r>
          </a:p>
          <a:p>
            <a:pPr lvl="1"/>
            <a:r>
              <a:rPr lang="en-US">
                <a:latin typeface="Segoe UI" panose="020B0502040204020203" pitchFamily="34" charset="0"/>
                <a:cs typeface="Segoe UI" panose="020B0502040204020203" pitchFamily="34" charset="0"/>
              </a:rPr>
              <a:t>Day 0</a:t>
            </a:r>
          </a:p>
          <a:p>
            <a:pPr lvl="2"/>
            <a:r>
              <a:rPr lang="en-US">
                <a:latin typeface="Segoe UI" panose="020B0502040204020203" pitchFamily="34" charset="0"/>
                <a:cs typeface="Segoe UI" panose="020B0502040204020203" pitchFamily="34" charset="0"/>
              </a:rPr>
              <a:t>Immediate actions</a:t>
            </a:r>
          </a:p>
          <a:p>
            <a:pPr lvl="1"/>
            <a:r>
              <a:rPr lang="en-US">
                <a:latin typeface="Segoe UI" panose="020B0502040204020203" pitchFamily="34" charset="0"/>
                <a:cs typeface="Segoe UI" panose="020B0502040204020203" pitchFamily="34" charset="0"/>
              </a:rPr>
              <a:t>Day 30</a:t>
            </a:r>
          </a:p>
          <a:p>
            <a:pPr lvl="2"/>
            <a:r>
              <a:rPr lang="en-US">
                <a:latin typeface="Segoe UI" panose="020B0502040204020203" pitchFamily="34" charset="0"/>
                <a:cs typeface="Segoe UI" panose="020B0502040204020203" pitchFamily="34" charset="0"/>
              </a:rPr>
              <a:t>Baselining</a:t>
            </a:r>
          </a:p>
          <a:p>
            <a:pPr lvl="2"/>
            <a:r>
              <a:rPr lang="en-US">
                <a:latin typeface="Segoe UI" panose="020B0502040204020203" pitchFamily="34" charset="0"/>
                <a:cs typeface="Segoe UI" panose="020B0502040204020203" pitchFamily="34" charset="0"/>
              </a:rPr>
              <a:t>Review Findings</a:t>
            </a:r>
          </a:p>
          <a:p>
            <a:pPr lvl="2"/>
            <a:r>
              <a:rPr lang="en-US">
                <a:latin typeface="Segoe UI" panose="020B0502040204020203" pitchFamily="34" charset="0"/>
                <a:cs typeface="Segoe UI" panose="020B0502040204020203" pitchFamily="34" charset="0"/>
              </a:rPr>
              <a:t>Implement JIT/JEA</a:t>
            </a:r>
          </a:p>
          <a:p>
            <a:pPr lvl="2"/>
            <a:r>
              <a:rPr lang="en-US">
                <a:latin typeface="Segoe UI" panose="020B0502040204020203" pitchFamily="34" charset="0"/>
                <a:cs typeface="Segoe UI" panose="020B0502040204020203" pitchFamily="34" charset="0"/>
              </a:rPr>
              <a:t>Permissions Creep Index (PCI)</a:t>
            </a:r>
          </a:p>
          <a:p>
            <a:pPr lvl="3"/>
            <a:r>
              <a:rPr lang="en-US">
                <a:latin typeface="Segoe UI" panose="020B0502040204020203" pitchFamily="34" charset="0"/>
                <a:cs typeface="Segoe UI" panose="020B0502040204020203" pitchFamily="34" charset="0"/>
              </a:rPr>
              <a:t>What is it?</a:t>
            </a:r>
          </a:p>
          <a:p>
            <a:pPr lvl="3"/>
            <a:r>
              <a:rPr lang="en-US">
                <a:latin typeface="Segoe UI" panose="020B0502040204020203" pitchFamily="34" charset="0"/>
                <a:cs typeface="Segoe UI" panose="020B0502040204020203" pitchFamily="34" charset="0"/>
              </a:rPr>
              <a:t>What does it identify?</a:t>
            </a:r>
          </a:p>
          <a:p>
            <a:pPr lvl="3"/>
            <a:r>
              <a:rPr lang="en-US">
                <a:latin typeface="Segoe UI" panose="020B0502040204020203" pitchFamily="34" charset="0"/>
                <a:cs typeface="Segoe UI" panose="020B0502040204020203" pitchFamily="34" charset="0"/>
              </a:rPr>
              <a:t>PCI heat map</a:t>
            </a:r>
          </a:p>
          <a:p>
            <a:pPr lvl="1"/>
            <a:endParaRPr lang="en-NL">
              <a:cs typeface="Calibri" panose="020F0502020204030204"/>
            </a:endParaRPr>
          </a:p>
        </p:txBody>
      </p:sp>
    </p:spTree>
    <p:extLst>
      <p:ext uri="{BB962C8B-B14F-4D97-AF65-F5344CB8AC3E}">
        <p14:creationId xmlns:p14="http://schemas.microsoft.com/office/powerpoint/2010/main" val="280342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C50D840-F25C-28BA-156B-F681DACD8A33}"/>
              </a:ext>
            </a:extLst>
          </p:cNvPr>
          <p:cNvSpPr>
            <a:spLocks noGrp="1"/>
          </p:cNvSpPr>
          <p:nvPr>
            <p:ph type="title"/>
          </p:nvPr>
        </p:nvSpPr>
        <p:spPr/>
        <p:txBody>
          <a:bodyPr/>
          <a:lstStyle/>
          <a:p>
            <a:r>
              <a:rPr lang="en-US"/>
              <a:t>Remediating Inactive Identities</a:t>
            </a:r>
          </a:p>
        </p:txBody>
      </p:sp>
      <p:sp>
        <p:nvSpPr>
          <p:cNvPr id="11" name="Content Placeholder 10">
            <a:extLst>
              <a:ext uri="{FF2B5EF4-FFF2-40B4-BE49-F238E27FC236}">
                <a16:creationId xmlns:a16="http://schemas.microsoft.com/office/drawing/2014/main" id="{D38FFAD8-147F-8CE6-2FC1-E52F4B70D0D8}"/>
              </a:ext>
            </a:extLst>
          </p:cNvPr>
          <p:cNvSpPr>
            <a:spLocks noGrp="1"/>
          </p:cNvSpPr>
          <p:nvPr>
            <p:ph sz="quarter" idx="12"/>
          </p:nvPr>
        </p:nvSpPr>
        <p:spPr>
          <a:xfrm>
            <a:off x="584200" y="1435100"/>
            <a:ext cx="5211763" cy="3225498"/>
          </a:xfrm>
        </p:spPr>
        <p:txBody>
          <a:bodyPr/>
          <a:lstStyle/>
          <a:p>
            <a:r>
              <a:rPr lang="en-US"/>
              <a:t>Navigate to Remediation </a:t>
            </a:r>
            <a:r>
              <a:rPr lang="en-US">
                <a:sym typeface="Wingdings" pitchFamily="2" charset="2"/>
              </a:rPr>
              <a:t> Permissions</a:t>
            </a:r>
          </a:p>
          <a:p>
            <a:r>
              <a:rPr lang="en-US">
                <a:sym typeface="Wingdings" pitchFamily="2" charset="2"/>
              </a:rPr>
              <a:t>Choose your Authorization System and filter</a:t>
            </a:r>
          </a:p>
          <a:p>
            <a:pPr lvl="1"/>
            <a:r>
              <a:rPr lang="en-US"/>
              <a:t>Filter for User, Group, Application, etc.</a:t>
            </a:r>
          </a:p>
          <a:p>
            <a:pPr lvl="1"/>
            <a:r>
              <a:rPr lang="en-US"/>
              <a:t>Filter User Status as “Inactive”</a:t>
            </a:r>
          </a:p>
          <a:p>
            <a:pPr lvl="1"/>
            <a:r>
              <a:rPr lang="en-US"/>
              <a:t>Filter for the PCI risk level, typically starting with High</a:t>
            </a:r>
          </a:p>
        </p:txBody>
      </p:sp>
      <p:pic>
        <p:nvPicPr>
          <p:cNvPr id="13" name="Content Placeholder 12">
            <a:extLst>
              <a:ext uri="{FF2B5EF4-FFF2-40B4-BE49-F238E27FC236}">
                <a16:creationId xmlns:a16="http://schemas.microsoft.com/office/drawing/2014/main" id="{310116A4-763C-E137-4487-088BBD1176DC}"/>
              </a:ext>
            </a:extLst>
          </p:cNvPr>
          <p:cNvPicPr>
            <a:picLocks noGrp="1" noChangeAspect="1"/>
          </p:cNvPicPr>
          <p:nvPr>
            <p:ph sz="quarter" idx="13"/>
          </p:nvPr>
        </p:nvPicPr>
        <p:blipFill>
          <a:blip r:embed="rId2"/>
          <a:stretch>
            <a:fillRect/>
          </a:stretch>
        </p:blipFill>
        <p:spPr>
          <a:xfrm>
            <a:off x="6396039" y="2855245"/>
            <a:ext cx="5611914" cy="1147510"/>
          </a:xfrm>
          <a:prstGeom prst="rect">
            <a:avLst/>
          </a:prstGeom>
        </p:spPr>
      </p:pic>
    </p:spTree>
    <p:extLst>
      <p:ext uri="{BB962C8B-B14F-4D97-AF65-F5344CB8AC3E}">
        <p14:creationId xmlns:p14="http://schemas.microsoft.com/office/powerpoint/2010/main" val="34918162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C50D840-F25C-28BA-156B-F681DACD8A33}"/>
              </a:ext>
            </a:extLst>
          </p:cNvPr>
          <p:cNvSpPr>
            <a:spLocks noGrp="1"/>
          </p:cNvSpPr>
          <p:nvPr>
            <p:ph type="title"/>
          </p:nvPr>
        </p:nvSpPr>
        <p:spPr/>
        <p:txBody>
          <a:bodyPr/>
          <a:lstStyle/>
          <a:p>
            <a:r>
              <a:rPr lang="en-US"/>
              <a:t>Remediating Inactive Identities</a:t>
            </a:r>
          </a:p>
        </p:txBody>
      </p:sp>
      <p:sp>
        <p:nvSpPr>
          <p:cNvPr id="11" name="Content Placeholder 10">
            <a:extLst>
              <a:ext uri="{FF2B5EF4-FFF2-40B4-BE49-F238E27FC236}">
                <a16:creationId xmlns:a16="http://schemas.microsoft.com/office/drawing/2014/main" id="{D38FFAD8-147F-8CE6-2FC1-E52F4B70D0D8}"/>
              </a:ext>
            </a:extLst>
          </p:cNvPr>
          <p:cNvSpPr>
            <a:spLocks noGrp="1"/>
          </p:cNvSpPr>
          <p:nvPr>
            <p:ph sz="quarter" idx="12"/>
          </p:nvPr>
        </p:nvSpPr>
        <p:spPr>
          <a:xfrm>
            <a:off x="584200" y="1435100"/>
            <a:ext cx="5211763" cy="5158335"/>
          </a:xfrm>
        </p:spPr>
        <p:txBody>
          <a:bodyPr/>
          <a:lstStyle/>
          <a:p>
            <a:r>
              <a:rPr lang="en-US"/>
              <a:t>Choose the inactive identities that you would like to remediate</a:t>
            </a:r>
          </a:p>
          <a:p>
            <a:r>
              <a:rPr lang="en-US"/>
              <a:t>Choose the proper action on the right hand side. Recommended Actions:</a:t>
            </a:r>
          </a:p>
          <a:p>
            <a:pPr lvl="1"/>
            <a:r>
              <a:rPr lang="en-US"/>
              <a:t>Revoke Unused Tasks</a:t>
            </a:r>
          </a:p>
          <a:p>
            <a:pPr lvl="1"/>
            <a:r>
              <a:rPr lang="en-US"/>
              <a:t>Revoke High-Risk Tasks</a:t>
            </a:r>
          </a:p>
          <a:p>
            <a:pPr lvl="1"/>
            <a:r>
              <a:rPr lang="en-US"/>
              <a:t>Revoke Delete Tasks</a:t>
            </a:r>
          </a:p>
          <a:p>
            <a:r>
              <a:rPr lang="en-US"/>
              <a:t>Validate identities are truly inactive before invalidating permissions/tasks</a:t>
            </a:r>
          </a:p>
        </p:txBody>
      </p:sp>
      <p:pic>
        <p:nvPicPr>
          <p:cNvPr id="8" name="Content Placeholder 7">
            <a:extLst>
              <a:ext uri="{FF2B5EF4-FFF2-40B4-BE49-F238E27FC236}">
                <a16:creationId xmlns:a16="http://schemas.microsoft.com/office/drawing/2014/main" id="{F3E5AB80-600A-CB5D-13B9-0220605BF64D}"/>
              </a:ext>
            </a:extLst>
          </p:cNvPr>
          <p:cNvPicPr>
            <a:picLocks noGrp="1" noChangeAspect="1"/>
          </p:cNvPicPr>
          <p:nvPr>
            <p:ph sz="quarter" idx="13"/>
          </p:nvPr>
        </p:nvPicPr>
        <p:blipFill>
          <a:blip r:embed="rId2"/>
          <a:stretch>
            <a:fillRect/>
          </a:stretch>
        </p:blipFill>
        <p:spPr>
          <a:xfrm>
            <a:off x="6096000" y="2851722"/>
            <a:ext cx="5849001" cy="2325089"/>
          </a:xfrm>
          <a:prstGeom prst="rect">
            <a:avLst/>
          </a:prstGeom>
        </p:spPr>
      </p:pic>
    </p:spTree>
    <p:extLst>
      <p:ext uri="{BB962C8B-B14F-4D97-AF65-F5344CB8AC3E}">
        <p14:creationId xmlns:p14="http://schemas.microsoft.com/office/powerpoint/2010/main" val="14696900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03E9-4651-5A16-E98F-2B3BA665670F}"/>
              </a:ext>
            </a:extLst>
          </p:cNvPr>
          <p:cNvSpPr>
            <a:spLocks noGrp="1"/>
          </p:cNvSpPr>
          <p:nvPr>
            <p:ph type="title"/>
          </p:nvPr>
        </p:nvSpPr>
        <p:spPr/>
        <p:txBody>
          <a:bodyPr/>
          <a:lstStyle/>
          <a:p>
            <a:r>
              <a:rPr lang="en-US"/>
              <a:t>Right-size active identity permissions (overprovisioned active identities)</a:t>
            </a:r>
          </a:p>
        </p:txBody>
      </p:sp>
      <p:sp>
        <p:nvSpPr>
          <p:cNvPr id="3" name="Content Placeholder 2">
            <a:extLst>
              <a:ext uri="{FF2B5EF4-FFF2-40B4-BE49-F238E27FC236}">
                <a16:creationId xmlns:a16="http://schemas.microsoft.com/office/drawing/2014/main" id="{1CF8AA55-A237-A372-9861-846FFF9F8D78}"/>
              </a:ext>
            </a:extLst>
          </p:cNvPr>
          <p:cNvSpPr>
            <a:spLocks noGrp="1"/>
          </p:cNvSpPr>
          <p:nvPr>
            <p:ph sz="quarter" idx="10"/>
          </p:nvPr>
        </p:nvSpPr>
        <p:spPr>
          <a:xfrm>
            <a:off x="584200" y="1815050"/>
            <a:ext cx="11018838" cy="1465016"/>
          </a:xfrm>
        </p:spPr>
        <p:txBody>
          <a:bodyPr/>
          <a:lstStyle/>
          <a:p>
            <a:r>
              <a:rPr lang="en-US"/>
              <a:t>Identify patterns for permissions and create custom roles if needed</a:t>
            </a:r>
          </a:p>
          <a:p>
            <a:r>
              <a:rPr lang="en-US"/>
              <a:t>Assign those baseline roles to overprovisioned identities</a:t>
            </a:r>
          </a:p>
          <a:p>
            <a:r>
              <a:rPr lang="en-US"/>
              <a:t>Start with identities that have a High PCI score</a:t>
            </a:r>
          </a:p>
        </p:txBody>
      </p:sp>
    </p:spTree>
    <p:extLst>
      <p:ext uri="{BB962C8B-B14F-4D97-AF65-F5344CB8AC3E}">
        <p14:creationId xmlns:p14="http://schemas.microsoft.com/office/powerpoint/2010/main" val="37769417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03E9-4651-5A16-E98F-2B3BA665670F}"/>
              </a:ext>
            </a:extLst>
          </p:cNvPr>
          <p:cNvSpPr>
            <a:spLocks noGrp="1"/>
          </p:cNvSpPr>
          <p:nvPr>
            <p:ph type="title"/>
          </p:nvPr>
        </p:nvSpPr>
        <p:spPr/>
        <p:txBody>
          <a:bodyPr/>
          <a:lstStyle/>
          <a:p>
            <a:r>
              <a:rPr lang="en-US"/>
              <a:t>Right-size active identity permissions (overprovisioned active identities)</a:t>
            </a:r>
          </a:p>
        </p:txBody>
      </p:sp>
      <p:sp>
        <p:nvSpPr>
          <p:cNvPr id="3" name="Content Placeholder 2">
            <a:extLst>
              <a:ext uri="{FF2B5EF4-FFF2-40B4-BE49-F238E27FC236}">
                <a16:creationId xmlns:a16="http://schemas.microsoft.com/office/drawing/2014/main" id="{1CF8AA55-A237-A372-9861-846FFF9F8D78}"/>
              </a:ext>
            </a:extLst>
          </p:cNvPr>
          <p:cNvSpPr>
            <a:spLocks noGrp="1"/>
          </p:cNvSpPr>
          <p:nvPr>
            <p:ph sz="quarter" idx="12"/>
          </p:nvPr>
        </p:nvSpPr>
        <p:spPr>
          <a:xfrm>
            <a:off x="584200" y="1574418"/>
            <a:ext cx="5211763" cy="2671501"/>
          </a:xfrm>
        </p:spPr>
        <p:txBody>
          <a:bodyPr/>
          <a:lstStyle/>
          <a:p>
            <a:r>
              <a:rPr lang="en-US" sz="2000"/>
              <a:t>Identify a team or group of users you want to right-size permissions for. For example, the admins/</a:t>
            </a:r>
            <a:r>
              <a:rPr lang="en-US" sz="2000" err="1"/>
              <a:t>devs</a:t>
            </a:r>
            <a:r>
              <a:rPr lang="en-US" sz="2000"/>
              <a:t> for a web service</a:t>
            </a:r>
          </a:p>
          <a:p>
            <a:r>
              <a:rPr lang="en-US" sz="2000"/>
              <a:t>Recommended approach:</a:t>
            </a:r>
          </a:p>
          <a:p>
            <a:pPr lvl="1"/>
            <a:r>
              <a:rPr lang="en-US" sz="1600"/>
              <a:t>Create a new role based on what the team currently does</a:t>
            </a:r>
          </a:p>
          <a:p>
            <a:pPr lvl="1"/>
            <a:r>
              <a:rPr lang="en-US" sz="1600"/>
              <a:t>Go to Remediation </a:t>
            </a:r>
            <a:r>
              <a:rPr lang="en-US" sz="1600">
                <a:sym typeface="Wingdings" pitchFamily="2" charset="2"/>
              </a:rPr>
              <a:t> Roles/Policies  Create Role/Policy</a:t>
            </a:r>
            <a:endParaRPr lang="en-US" sz="1600"/>
          </a:p>
          <a:p>
            <a:pPr lvl="1"/>
            <a:r>
              <a:rPr lang="en-US" sz="1600"/>
              <a:t>Select the users from the team you’re working with:</a:t>
            </a:r>
          </a:p>
        </p:txBody>
      </p:sp>
      <p:pic>
        <p:nvPicPr>
          <p:cNvPr id="5" name="Content Placeholder 4">
            <a:extLst>
              <a:ext uri="{FF2B5EF4-FFF2-40B4-BE49-F238E27FC236}">
                <a16:creationId xmlns:a16="http://schemas.microsoft.com/office/drawing/2014/main" id="{46E50524-DE3C-0FCA-F24C-BADCB01040D0}"/>
              </a:ext>
            </a:extLst>
          </p:cNvPr>
          <p:cNvPicPr>
            <a:picLocks noGrp="1" noChangeAspect="1"/>
          </p:cNvPicPr>
          <p:nvPr>
            <p:ph sz="quarter" idx="13"/>
          </p:nvPr>
        </p:nvPicPr>
        <p:blipFill>
          <a:blip r:embed="rId2"/>
          <a:stretch>
            <a:fillRect/>
          </a:stretch>
        </p:blipFill>
        <p:spPr>
          <a:xfrm>
            <a:off x="6389688" y="2003471"/>
            <a:ext cx="5219700" cy="3968658"/>
          </a:xfrm>
          <a:prstGeom prst="rect">
            <a:avLst/>
          </a:prstGeom>
        </p:spPr>
      </p:pic>
    </p:spTree>
    <p:extLst>
      <p:ext uri="{BB962C8B-B14F-4D97-AF65-F5344CB8AC3E}">
        <p14:creationId xmlns:p14="http://schemas.microsoft.com/office/powerpoint/2010/main" val="3233782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03E9-4651-5A16-E98F-2B3BA665670F}"/>
              </a:ext>
            </a:extLst>
          </p:cNvPr>
          <p:cNvSpPr>
            <a:spLocks noGrp="1"/>
          </p:cNvSpPr>
          <p:nvPr>
            <p:ph type="title"/>
          </p:nvPr>
        </p:nvSpPr>
        <p:spPr/>
        <p:txBody>
          <a:bodyPr/>
          <a:lstStyle/>
          <a:p>
            <a:r>
              <a:rPr lang="en-US"/>
              <a:t>Right-size active identity permissions (overprovisioned active identities)</a:t>
            </a:r>
          </a:p>
        </p:txBody>
      </p:sp>
      <p:sp>
        <p:nvSpPr>
          <p:cNvPr id="3" name="Content Placeholder 2">
            <a:extLst>
              <a:ext uri="{FF2B5EF4-FFF2-40B4-BE49-F238E27FC236}">
                <a16:creationId xmlns:a16="http://schemas.microsoft.com/office/drawing/2014/main" id="{1CF8AA55-A237-A372-9861-846FFF9F8D78}"/>
              </a:ext>
            </a:extLst>
          </p:cNvPr>
          <p:cNvSpPr>
            <a:spLocks noGrp="1"/>
          </p:cNvSpPr>
          <p:nvPr>
            <p:ph sz="quarter" idx="12"/>
          </p:nvPr>
        </p:nvSpPr>
        <p:spPr>
          <a:xfrm>
            <a:off x="584200" y="1574418"/>
            <a:ext cx="5211763" cy="2400657"/>
          </a:xfrm>
        </p:spPr>
        <p:txBody>
          <a:bodyPr/>
          <a:lstStyle/>
          <a:p>
            <a:r>
              <a:rPr lang="en-US" sz="2000"/>
              <a:t>Validate the permissions in the new role</a:t>
            </a:r>
          </a:p>
          <a:p>
            <a:r>
              <a:rPr lang="en-US" sz="2000"/>
              <a:t>Add any missing permissions the team may need</a:t>
            </a:r>
          </a:p>
          <a:p>
            <a:r>
              <a:rPr lang="en-US" sz="2000"/>
              <a:t>Create the new role</a:t>
            </a:r>
          </a:p>
          <a:p>
            <a:r>
              <a:rPr lang="en-US" sz="2000"/>
              <a:t>Revoke existing permissions from the team</a:t>
            </a:r>
          </a:p>
          <a:p>
            <a:r>
              <a:rPr lang="en-US" sz="2000"/>
              <a:t>Going forward, these users should request the now right-sized permissions via EPM</a:t>
            </a:r>
          </a:p>
        </p:txBody>
      </p:sp>
      <p:pic>
        <p:nvPicPr>
          <p:cNvPr id="7" name="Content Placeholder 6">
            <a:extLst>
              <a:ext uri="{FF2B5EF4-FFF2-40B4-BE49-F238E27FC236}">
                <a16:creationId xmlns:a16="http://schemas.microsoft.com/office/drawing/2014/main" id="{DA294790-A86A-2481-3EC3-6C0700841D0E}"/>
              </a:ext>
            </a:extLst>
          </p:cNvPr>
          <p:cNvPicPr>
            <a:picLocks noGrp="1" noChangeAspect="1"/>
          </p:cNvPicPr>
          <p:nvPr>
            <p:ph sz="quarter" idx="13"/>
          </p:nvPr>
        </p:nvPicPr>
        <p:blipFill>
          <a:blip r:embed="rId2"/>
          <a:stretch>
            <a:fillRect/>
          </a:stretch>
        </p:blipFill>
        <p:spPr>
          <a:xfrm>
            <a:off x="6389688" y="1675571"/>
            <a:ext cx="5219700" cy="4352996"/>
          </a:xfrm>
          <a:prstGeom prst="rect">
            <a:avLst/>
          </a:prstGeom>
        </p:spPr>
      </p:pic>
    </p:spTree>
    <p:extLst>
      <p:ext uri="{BB962C8B-B14F-4D97-AF65-F5344CB8AC3E}">
        <p14:creationId xmlns:p14="http://schemas.microsoft.com/office/powerpoint/2010/main" val="2673834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8EF1-9FE0-E9BC-D30A-68B685279C34}"/>
              </a:ext>
            </a:extLst>
          </p:cNvPr>
          <p:cNvSpPr>
            <a:spLocks noGrp="1"/>
          </p:cNvSpPr>
          <p:nvPr>
            <p:ph type="title"/>
          </p:nvPr>
        </p:nvSpPr>
        <p:spPr>
          <a:xfrm>
            <a:off x="588262" y="588963"/>
            <a:ext cx="11250811" cy="504113"/>
          </a:xfrm>
        </p:spPr>
        <p:txBody>
          <a:bodyPr wrap="square" anchor="b">
            <a:normAutofit/>
          </a:bodyPr>
          <a:lstStyle/>
          <a:p>
            <a:pPr>
              <a:lnSpc>
                <a:spcPct val="90000"/>
              </a:lnSpc>
            </a:pPr>
            <a:r>
              <a:rPr lang="en-US"/>
              <a:t>Implement Permissions On-Demand</a:t>
            </a:r>
            <a:endParaRPr lang="en-NL"/>
          </a:p>
        </p:txBody>
      </p:sp>
      <p:sp>
        <p:nvSpPr>
          <p:cNvPr id="3" name="Content Placeholder 2">
            <a:extLst>
              <a:ext uri="{FF2B5EF4-FFF2-40B4-BE49-F238E27FC236}">
                <a16:creationId xmlns:a16="http://schemas.microsoft.com/office/drawing/2014/main" id="{47A99EAD-510B-0A61-3D26-FCD843D81900}"/>
              </a:ext>
            </a:extLst>
          </p:cNvPr>
          <p:cNvSpPr>
            <a:spLocks noGrp="1"/>
          </p:cNvSpPr>
          <p:nvPr>
            <p:ph type="body" sz="quarter" idx="10"/>
          </p:nvPr>
        </p:nvSpPr>
        <p:spPr>
          <a:xfrm>
            <a:off x="703504" y="1856250"/>
            <a:ext cx="5917302" cy="4786288"/>
          </a:xfrm>
        </p:spPr>
        <p:txBody>
          <a:bodyPr wrap="square">
            <a:normAutofit fontScale="92500"/>
          </a:bodyPr>
          <a:lstStyle/>
          <a:p>
            <a:pPr>
              <a:lnSpc>
                <a:spcPct val="90000"/>
              </a:lnSpc>
            </a:pPr>
            <a:r>
              <a:rPr lang="en-US"/>
              <a:t>Elevation of permissions can be based on a built-in or custom role, preconfigured permissions template, or even specific granular permissions.</a:t>
            </a:r>
          </a:p>
          <a:p>
            <a:pPr marL="342900" indent="-342900">
              <a:lnSpc>
                <a:spcPct val="90000"/>
              </a:lnSpc>
              <a:buFont typeface="Arial" panose="020B0604020202020204" pitchFamily="34" charset="0"/>
              <a:buChar char="•"/>
            </a:pPr>
            <a:r>
              <a:rPr lang="en-US"/>
              <a:t>Suggested Guiding Principles:</a:t>
            </a:r>
          </a:p>
          <a:p>
            <a:pPr marL="571500" lvl="1" indent="-342900">
              <a:lnSpc>
                <a:spcPct val="90000"/>
              </a:lnSpc>
              <a:buFont typeface="Arial" panose="020B0604020202020204" pitchFamily="34" charset="0"/>
              <a:buChar char="•"/>
            </a:pPr>
            <a:r>
              <a:rPr lang="en-US"/>
              <a:t>No user shall have delete permissions unless they explicitly request them, they are approved, and they are time-bound</a:t>
            </a:r>
          </a:p>
          <a:p>
            <a:pPr marL="571500" lvl="1" indent="-342900">
              <a:lnSpc>
                <a:spcPct val="90000"/>
              </a:lnSpc>
              <a:buFont typeface="Arial" panose="020B0604020202020204" pitchFamily="34" charset="0"/>
              <a:buChar char="•"/>
            </a:pPr>
            <a:r>
              <a:rPr lang="en-US"/>
              <a:t>High privileged access is only granted through just enough permissions and just-in-time access</a:t>
            </a:r>
          </a:p>
          <a:p>
            <a:pPr marL="571500" lvl="1" indent="-342900">
              <a:lnSpc>
                <a:spcPct val="90000"/>
              </a:lnSpc>
              <a:buFont typeface="Arial" panose="020B0604020202020204" pitchFamily="34" charset="0"/>
              <a:buChar char="•"/>
            </a:pPr>
            <a:r>
              <a:rPr lang="en-US"/>
              <a:t>Users may request recurring daily, weekly, or monthly permissions that are time-bound with approval</a:t>
            </a:r>
          </a:p>
          <a:p>
            <a:pPr marL="571500" lvl="1" indent="-342900">
              <a:lnSpc>
                <a:spcPct val="90000"/>
              </a:lnSpc>
              <a:buFont typeface="Arial" panose="020B0604020202020204" pitchFamily="34" charset="0"/>
              <a:buChar char="•"/>
            </a:pPr>
            <a:r>
              <a:rPr lang="en-US"/>
              <a:t>Use Templates where possible</a:t>
            </a:r>
          </a:p>
          <a:p>
            <a:pPr>
              <a:lnSpc>
                <a:spcPct val="90000"/>
              </a:lnSpc>
            </a:pPr>
            <a:endParaRPr lang="en-US"/>
          </a:p>
          <a:p>
            <a:pPr>
              <a:lnSpc>
                <a:spcPct val="90000"/>
              </a:lnSpc>
            </a:pPr>
            <a:r>
              <a:rPr lang="en-US" b="1"/>
              <a:t>Best practice: </a:t>
            </a:r>
            <a:r>
              <a:rPr lang="en-US"/>
              <a:t>Configure Just-in-time for </a:t>
            </a:r>
            <a:r>
              <a:rPr lang="en-US" i="1"/>
              <a:t>all</a:t>
            </a:r>
            <a:r>
              <a:rPr lang="en-US"/>
              <a:t> privileged roles</a:t>
            </a:r>
            <a:endParaRPr lang="en-NL"/>
          </a:p>
        </p:txBody>
      </p:sp>
      <p:pic>
        <p:nvPicPr>
          <p:cNvPr id="5" name="Picture 4">
            <a:extLst>
              <a:ext uri="{FF2B5EF4-FFF2-40B4-BE49-F238E27FC236}">
                <a16:creationId xmlns:a16="http://schemas.microsoft.com/office/drawing/2014/main" id="{DA85F8B4-4686-1817-D403-019C29DB2037}"/>
              </a:ext>
            </a:extLst>
          </p:cNvPr>
          <p:cNvPicPr>
            <a:picLocks noChangeAspect="1"/>
          </p:cNvPicPr>
          <p:nvPr/>
        </p:nvPicPr>
        <p:blipFill>
          <a:blip r:embed="rId2"/>
          <a:stretch>
            <a:fillRect/>
          </a:stretch>
        </p:blipFill>
        <p:spPr>
          <a:xfrm>
            <a:off x="7010485" y="1354412"/>
            <a:ext cx="4774869" cy="4970761"/>
          </a:xfrm>
          <a:prstGeom prst="rect">
            <a:avLst/>
          </a:prstGeom>
        </p:spPr>
      </p:pic>
    </p:spTree>
    <p:extLst>
      <p:ext uri="{BB962C8B-B14F-4D97-AF65-F5344CB8AC3E}">
        <p14:creationId xmlns:p14="http://schemas.microsoft.com/office/powerpoint/2010/main" val="33581757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EAA8-B768-CCA8-CE77-C69C78936446}"/>
              </a:ext>
            </a:extLst>
          </p:cNvPr>
          <p:cNvSpPr>
            <a:spLocks noGrp="1"/>
          </p:cNvSpPr>
          <p:nvPr>
            <p:ph type="title"/>
          </p:nvPr>
        </p:nvSpPr>
        <p:spPr/>
        <p:txBody>
          <a:bodyPr/>
          <a:lstStyle/>
          <a:p>
            <a:r>
              <a:rPr lang="en-US"/>
              <a:t>Implement Permissions On-Demand</a:t>
            </a:r>
          </a:p>
        </p:txBody>
      </p:sp>
      <p:sp>
        <p:nvSpPr>
          <p:cNvPr id="6" name="Text Placeholder 5">
            <a:extLst>
              <a:ext uri="{FF2B5EF4-FFF2-40B4-BE49-F238E27FC236}">
                <a16:creationId xmlns:a16="http://schemas.microsoft.com/office/drawing/2014/main" id="{E01CE6F2-0766-E146-5F3F-85913CC1BC7B}"/>
              </a:ext>
            </a:extLst>
          </p:cNvPr>
          <p:cNvSpPr>
            <a:spLocks noGrp="1"/>
          </p:cNvSpPr>
          <p:nvPr>
            <p:ph type="body" sz="quarter" idx="16"/>
          </p:nvPr>
        </p:nvSpPr>
        <p:spPr/>
        <p:txBody>
          <a:bodyPr/>
          <a:lstStyle/>
          <a:p>
            <a:r>
              <a:rPr lang="en-US"/>
              <a:t>Create templates</a:t>
            </a:r>
          </a:p>
        </p:txBody>
      </p:sp>
      <p:sp>
        <p:nvSpPr>
          <p:cNvPr id="3" name="Content Placeholder 2">
            <a:extLst>
              <a:ext uri="{FF2B5EF4-FFF2-40B4-BE49-F238E27FC236}">
                <a16:creationId xmlns:a16="http://schemas.microsoft.com/office/drawing/2014/main" id="{C68318DE-2576-2271-F2FF-4BD7D2693368}"/>
              </a:ext>
            </a:extLst>
          </p:cNvPr>
          <p:cNvSpPr>
            <a:spLocks noGrp="1"/>
          </p:cNvSpPr>
          <p:nvPr>
            <p:ph sz="quarter" idx="11"/>
          </p:nvPr>
        </p:nvSpPr>
        <p:spPr>
          <a:xfrm>
            <a:off x="588963" y="2081212"/>
            <a:ext cx="5214937" cy="3397853"/>
          </a:xfrm>
        </p:spPr>
        <p:txBody>
          <a:bodyPr/>
          <a:lstStyle/>
          <a:p>
            <a:r>
              <a:rPr lang="en-US"/>
              <a:t>Templates let you create sets of permissions for users to request</a:t>
            </a:r>
          </a:p>
          <a:p>
            <a:r>
              <a:rPr lang="en-US"/>
              <a:t>For example, VM Admins in Azure may need to request multiple permissions within </a:t>
            </a:r>
            <a:r>
              <a:rPr lang="en-US" err="1"/>
              <a:t>Microsoft.Compute</a:t>
            </a:r>
            <a:r>
              <a:rPr lang="en-US"/>
              <a:t>, so configure a template with that set of permissions and any others they may want to request:</a:t>
            </a:r>
          </a:p>
        </p:txBody>
      </p:sp>
      <p:sp>
        <p:nvSpPr>
          <p:cNvPr id="7" name="Text Placeholder 6">
            <a:extLst>
              <a:ext uri="{FF2B5EF4-FFF2-40B4-BE49-F238E27FC236}">
                <a16:creationId xmlns:a16="http://schemas.microsoft.com/office/drawing/2014/main" id="{FA58973F-A3F4-DB1C-83A2-41FF46047EA5}"/>
              </a:ext>
            </a:extLst>
          </p:cNvPr>
          <p:cNvSpPr>
            <a:spLocks noGrp="1"/>
          </p:cNvSpPr>
          <p:nvPr>
            <p:ph type="body" sz="quarter" idx="17"/>
          </p:nvPr>
        </p:nvSpPr>
        <p:spPr/>
        <p:txBody>
          <a:bodyPr/>
          <a:lstStyle/>
          <a:p>
            <a:endParaRPr lang="en-US"/>
          </a:p>
        </p:txBody>
      </p:sp>
      <p:pic>
        <p:nvPicPr>
          <p:cNvPr id="8" name="Content Placeholder 7">
            <a:extLst>
              <a:ext uri="{FF2B5EF4-FFF2-40B4-BE49-F238E27FC236}">
                <a16:creationId xmlns:a16="http://schemas.microsoft.com/office/drawing/2014/main" id="{3564F1A1-DAF6-0E4B-94D7-623E6161EB52}"/>
              </a:ext>
            </a:extLst>
          </p:cNvPr>
          <p:cNvPicPr>
            <a:picLocks noGrp="1" noChangeAspect="1"/>
          </p:cNvPicPr>
          <p:nvPr>
            <p:ph sz="quarter" idx="13"/>
          </p:nvPr>
        </p:nvPicPr>
        <p:blipFill>
          <a:blip r:embed="rId2"/>
          <a:stretch>
            <a:fillRect/>
          </a:stretch>
        </p:blipFill>
        <p:spPr>
          <a:xfrm>
            <a:off x="6394450" y="2099726"/>
            <a:ext cx="5214938" cy="4150799"/>
          </a:xfrm>
          <a:prstGeom prst="rect">
            <a:avLst/>
          </a:prstGeom>
        </p:spPr>
      </p:pic>
    </p:spTree>
    <p:extLst>
      <p:ext uri="{BB962C8B-B14F-4D97-AF65-F5344CB8AC3E}">
        <p14:creationId xmlns:p14="http://schemas.microsoft.com/office/powerpoint/2010/main" val="15205846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EAA8-B768-CCA8-CE77-C69C78936446}"/>
              </a:ext>
            </a:extLst>
          </p:cNvPr>
          <p:cNvSpPr>
            <a:spLocks noGrp="1"/>
          </p:cNvSpPr>
          <p:nvPr>
            <p:ph type="title"/>
          </p:nvPr>
        </p:nvSpPr>
        <p:spPr/>
        <p:txBody>
          <a:bodyPr/>
          <a:lstStyle/>
          <a:p>
            <a:r>
              <a:rPr lang="en-US"/>
              <a:t>Implement Permissions On-Demand</a:t>
            </a:r>
          </a:p>
        </p:txBody>
      </p:sp>
      <p:sp>
        <p:nvSpPr>
          <p:cNvPr id="6" name="Text Placeholder 5">
            <a:extLst>
              <a:ext uri="{FF2B5EF4-FFF2-40B4-BE49-F238E27FC236}">
                <a16:creationId xmlns:a16="http://schemas.microsoft.com/office/drawing/2014/main" id="{E01CE6F2-0766-E146-5F3F-85913CC1BC7B}"/>
              </a:ext>
            </a:extLst>
          </p:cNvPr>
          <p:cNvSpPr>
            <a:spLocks noGrp="1"/>
          </p:cNvSpPr>
          <p:nvPr>
            <p:ph type="body" sz="quarter" idx="16"/>
          </p:nvPr>
        </p:nvSpPr>
        <p:spPr/>
        <p:txBody>
          <a:bodyPr/>
          <a:lstStyle/>
          <a:p>
            <a:r>
              <a:rPr lang="en-US"/>
              <a:t>Request Permissions</a:t>
            </a:r>
          </a:p>
        </p:txBody>
      </p:sp>
      <p:sp>
        <p:nvSpPr>
          <p:cNvPr id="3" name="Content Placeholder 2">
            <a:extLst>
              <a:ext uri="{FF2B5EF4-FFF2-40B4-BE49-F238E27FC236}">
                <a16:creationId xmlns:a16="http://schemas.microsoft.com/office/drawing/2014/main" id="{C68318DE-2576-2271-F2FF-4BD7D2693368}"/>
              </a:ext>
            </a:extLst>
          </p:cNvPr>
          <p:cNvSpPr>
            <a:spLocks noGrp="1"/>
          </p:cNvSpPr>
          <p:nvPr>
            <p:ph sz="quarter" idx="11"/>
          </p:nvPr>
        </p:nvSpPr>
        <p:spPr>
          <a:xfrm>
            <a:off x="588963" y="2081212"/>
            <a:ext cx="5214937" cy="2092881"/>
          </a:xfrm>
        </p:spPr>
        <p:txBody>
          <a:bodyPr/>
          <a:lstStyle/>
          <a:p>
            <a:r>
              <a:rPr lang="en-US"/>
              <a:t>When the VM Admin goes to request permissions they can do so using the template</a:t>
            </a:r>
          </a:p>
          <a:p>
            <a:pPr lvl="1"/>
            <a:r>
              <a:rPr lang="en-US"/>
              <a:t>This reduces the need for them to need to know which individual permissions they may need</a:t>
            </a:r>
          </a:p>
        </p:txBody>
      </p:sp>
      <p:sp>
        <p:nvSpPr>
          <p:cNvPr id="7" name="Text Placeholder 6">
            <a:extLst>
              <a:ext uri="{FF2B5EF4-FFF2-40B4-BE49-F238E27FC236}">
                <a16:creationId xmlns:a16="http://schemas.microsoft.com/office/drawing/2014/main" id="{FA58973F-A3F4-DB1C-83A2-41FF46047EA5}"/>
              </a:ext>
            </a:extLst>
          </p:cNvPr>
          <p:cNvSpPr>
            <a:spLocks noGrp="1"/>
          </p:cNvSpPr>
          <p:nvPr>
            <p:ph type="body" sz="quarter" idx="17"/>
          </p:nvPr>
        </p:nvSpPr>
        <p:spPr/>
        <p:txBody>
          <a:bodyPr/>
          <a:lstStyle/>
          <a:p>
            <a:endParaRPr lang="en-US"/>
          </a:p>
        </p:txBody>
      </p:sp>
      <p:pic>
        <p:nvPicPr>
          <p:cNvPr id="12" name="Content Placeholder 11">
            <a:extLst>
              <a:ext uri="{FF2B5EF4-FFF2-40B4-BE49-F238E27FC236}">
                <a16:creationId xmlns:a16="http://schemas.microsoft.com/office/drawing/2014/main" id="{8EF7830C-3389-77D4-E125-A90DF9EC05E5}"/>
              </a:ext>
            </a:extLst>
          </p:cNvPr>
          <p:cNvPicPr>
            <a:picLocks noGrp="1" noChangeAspect="1"/>
          </p:cNvPicPr>
          <p:nvPr>
            <p:ph sz="quarter" idx="13"/>
          </p:nvPr>
        </p:nvPicPr>
        <p:blipFill>
          <a:blip r:embed="rId2"/>
          <a:stretch>
            <a:fillRect/>
          </a:stretch>
        </p:blipFill>
        <p:spPr>
          <a:xfrm>
            <a:off x="6394450" y="2163555"/>
            <a:ext cx="5214938" cy="4023140"/>
          </a:xfrm>
          <a:prstGeom prst="rect">
            <a:avLst/>
          </a:prstGeom>
        </p:spPr>
      </p:pic>
    </p:spTree>
    <p:extLst>
      <p:ext uri="{BB962C8B-B14F-4D97-AF65-F5344CB8AC3E}">
        <p14:creationId xmlns:p14="http://schemas.microsoft.com/office/powerpoint/2010/main" val="266362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EAA8-B768-CCA8-CE77-C69C78936446}"/>
              </a:ext>
            </a:extLst>
          </p:cNvPr>
          <p:cNvSpPr>
            <a:spLocks noGrp="1"/>
          </p:cNvSpPr>
          <p:nvPr>
            <p:ph type="title"/>
          </p:nvPr>
        </p:nvSpPr>
        <p:spPr/>
        <p:txBody>
          <a:bodyPr/>
          <a:lstStyle/>
          <a:p>
            <a:r>
              <a:rPr lang="en-US"/>
              <a:t>Implement Permissions On-Demand</a:t>
            </a:r>
          </a:p>
        </p:txBody>
      </p:sp>
      <p:sp>
        <p:nvSpPr>
          <p:cNvPr id="6" name="Text Placeholder 5">
            <a:extLst>
              <a:ext uri="{FF2B5EF4-FFF2-40B4-BE49-F238E27FC236}">
                <a16:creationId xmlns:a16="http://schemas.microsoft.com/office/drawing/2014/main" id="{E01CE6F2-0766-E146-5F3F-85913CC1BC7B}"/>
              </a:ext>
            </a:extLst>
          </p:cNvPr>
          <p:cNvSpPr>
            <a:spLocks noGrp="1"/>
          </p:cNvSpPr>
          <p:nvPr>
            <p:ph type="body" sz="quarter" idx="16"/>
          </p:nvPr>
        </p:nvSpPr>
        <p:spPr/>
        <p:txBody>
          <a:bodyPr/>
          <a:lstStyle/>
          <a:p>
            <a:r>
              <a:rPr lang="en-US"/>
              <a:t>Configure Request Settings</a:t>
            </a:r>
          </a:p>
        </p:txBody>
      </p:sp>
      <p:sp>
        <p:nvSpPr>
          <p:cNvPr id="3" name="Content Placeholder 2">
            <a:extLst>
              <a:ext uri="{FF2B5EF4-FFF2-40B4-BE49-F238E27FC236}">
                <a16:creationId xmlns:a16="http://schemas.microsoft.com/office/drawing/2014/main" id="{C68318DE-2576-2271-F2FF-4BD7D2693368}"/>
              </a:ext>
            </a:extLst>
          </p:cNvPr>
          <p:cNvSpPr>
            <a:spLocks noGrp="1"/>
          </p:cNvSpPr>
          <p:nvPr>
            <p:ph sz="quarter" idx="11"/>
          </p:nvPr>
        </p:nvSpPr>
        <p:spPr>
          <a:xfrm>
            <a:off x="588963" y="2081212"/>
            <a:ext cx="5214937" cy="1354217"/>
          </a:xfrm>
        </p:spPr>
        <p:txBody>
          <a:bodyPr/>
          <a:lstStyle/>
          <a:p>
            <a:r>
              <a:rPr lang="en-US"/>
              <a:t>Recommended:</a:t>
            </a:r>
          </a:p>
          <a:p>
            <a:pPr lvl="1"/>
            <a:r>
              <a:rPr lang="en-US"/>
              <a:t>Configure a maximum request duration that aligns with your longest change window(s)</a:t>
            </a:r>
          </a:p>
        </p:txBody>
      </p:sp>
      <p:sp>
        <p:nvSpPr>
          <p:cNvPr id="7" name="Text Placeholder 6">
            <a:extLst>
              <a:ext uri="{FF2B5EF4-FFF2-40B4-BE49-F238E27FC236}">
                <a16:creationId xmlns:a16="http://schemas.microsoft.com/office/drawing/2014/main" id="{FA58973F-A3F4-DB1C-83A2-41FF46047EA5}"/>
              </a:ext>
            </a:extLst>
          </p:cNvPr>
          <p:cNvSpPr>
            <a:spLocks noGrp="1"/>
          </p:cNvSpPr>
          <p:nvPr>
            <p:ph type="body" sz="quarter" idx="17"/>
          </p:nvPr>
        </p:nvSpPr>
        <p:spPr/>
        <p:txBody>
          <a:bodyPr/>
          <a:lstStyle/>
          <a:p>
            <a:endParaRPr lang="en-US"/>
          </a:p>
        </p:txBody>
      </p:sp>
      <p:pic>
        <p:nvPicPr>
          <p:cNvPr id="8" name="Content Placeholder 7">
            <a:extLst>
              <a:ext uri="{FF2B5EF4-FFF2-40B4-BE49-F238E27FC236}">
                <a16:creationId xmlns:a16="http://schemas.microsoft.com/office/drawing/2014/main" id="{AB88D42C-D7EC-58E2-FD28-9F32C85AFCB6}"/>
              </a:ext>
            </a:extLst>
          </p:cNvPr>
          <p:cNvPicPr>
            <a:picLocks noGrp="1" noChangeAspect="1"/>
          </p:cNvPicPr>
          <p:nvPr>
            <p:ph sz="quarter" idx="13"/>
          </p:nvPr>
        </p:nvPicPr>
        <p:blipFill>
          <a:blip r:embed="rId2"/>
          <a:stretch>
            <a:fillRect/>
          </a:stretch>
        </p:blipFill>
        <p:spPr>
          <a:xfrm>
            <a:off x="6394450" y="2898688"/>
            <a:ext cx="5214938" cy="2552875"/>
          </a:xfrm>
          <a:prstGeom prst="rect">
            <a:avLst/>
          </a:prstGeom>
        </p:spPr>
      </p:pic>
    </p:spTree>
    <p:extLst>
      <p:ext uri="{BB962C8B-B14F-4D97-AF65-F5344CB8AC3E}">
        <p14:creationId xmlns:p14="http://schemas.microsoft.com/office/powerpoint/2010/main" val="24630904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CAA7-0707-B701-20AC-799449619E41}"/>
              </a:ext>
            </a:extLst>
          </p:cNvPr>
          <p:cNvSpPr>
            <a:spLocks noGrp="1"/>
          </p:cNvSpPr>
          <p:nvPr>
            <p:ph type="title"/>
          </p:nvPr>
        </p:nvSpPr>
        <p:spPr>
          <a:xfrm>
            <a:off x="588263" y="2596416"/>
            <a:ext cx="4393640" cy="1661993"/>
          </a:xfrm>
        </p:spPr>
        <p:txBody>
          <a:bodyPr/>
          <a:lstStyle/>
          <a:p>
            <a:r>
              <a:rPr lang="en-US"/>
              <a:t>Day 60 Remediations: Permissions Creep Index</a:t>
            </a:r>
          </a:p>
        </p:txBody>
      </p:sp>
      <p:pic>
        <p:nvPicPr>
          <p:cNvPr id="6" name="Picture Placeholder 5" descr="Robot operating a machine">
            <a:extLst>
              <a:ext uri="{FF2B5EF4-FFF2-40B4-BE49-F238E27FC236}">
                <a16:creationId xmlns:a16="http://schemas.microsoft.com/office/drawing/2014/main" id="{9192D0FD-AA2F-EC30-8D22-CED80418B3F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064524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6A4B2-154F-2833-9021-FB50598E4E75}"/>
              </a:ext>
            </a:extLst>
          </p:cNvPr>
          <p:cNvSpPr>
            <a:spLocks noGrp="1"/>
          </p:cNvSpPr>
          <p:nvPr>
            <p:ph type="title"/>
          </p:nvPr>
        </p:nvSpPr>
        <p:spPr/>
        <p:txBody>
          <a:bodyPr/>
          <a:lstStyle/>
          <a:p>
            <a:r>
              <a:rPr lang="en-US"/>
              <a:t>Planning Phase</a:t>
            </a:r>
            <a:endParaRPr lang="en-NL"/>
          </a:p>
        </p:txBody>
      </p:sp>
    </p:spTree>
    <p:extLst>
      <p:ext uri="{BB962C8B-B14F-4D97-AF65-F5344CB8AC3E}">
        <p14:creationId xmlns:p14="http://schemas.microsoft.com/office/powerpoint/2010/main" val="36530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8F1B7-8F3D-BB48-8904-48DCF32729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960"/>
          <a:stretch/>
        </p:blipFill>
        <p:spPr>
          <a:xfrm>
            <a:off x="6096000" y="1619655"/>
            <a:ext cx="5934361" cy="3439926"/>
          </a:xfrm>
          <a:prstGeom prst="rect">
            <a:avLst/>
          </a:prstGeom>
        </p:spPr>
      </p:pic>
      <p:sp>
        <p:nvSpPr>
          <p:cNvPr id="63" name="TextBox 62">
            <a:extLst>
              <a:ext uri="{FF2B5EF4-FFF2-40B4-BE49-F238E27FC236}">
                <a16:creationId xmlns:a16="http://schemas.microsoft.com/office/drawing/2014/main" id="{116CDC3C-5087-4EE6-8B32-E041781A68B6}"/>
              </a:ext>
            </a:extLst>
          </p:cNvPr>
          <p:cNvSpPr txBox="1"/>
          <p:nvPr/>
        </p:nvSpPr>
        <p:spPr>
          <a:xfrm>
            <a:off x="467541" y="2200845"/>
            <a:ext cx="5565230" cy="2277547"/>
          </a:xfrm>
          <a:prstGeom prst="rect">
            <a:avLst/>
          </a:prstGeom>
          <a:noFill/>
        </p:spPr>
        <p:txBody>
          <a:bodyPr wrap="square" lIns="0" tIns="0" rIns="0" bIns="0" anchor="t">
            <a:spAutoFit/>
          </a:bodyPr>
          <a:lstStyle/>
          <a:p>
            <a:pPr defTabSz="914225">
              <a:spcBef>
                <a:spcPts val="1200"/>
              </a:spcBef>
              <a:spcAft>
                <a:spcPts val="1200"/>
              </a:spcAft>
              <a:defRPr/>
            </a:pPr>
            <a:r>
              <a:rPr lang="en-US" sz="3200">
                <a:solidFill>
                  <a:srgbClr val="0078D4"/>
                </a:solidFill>
                <a:latin typeface="Segoe UI" panose="020B0502040204020203" pitchFamily="34" charset="0"/>
                <a:cs typeface="Segoe UI" panose="020B0502040204020203" pitchFamily="34" charset="0"/>
              </a:rPr>
              <a:t>Permission Creep Index (PCI):</a:t>
            </a:r>
          </a:p>
          <a:p>
            <a:pPr defTabSz="914225">
              <a:spcBef>
                <a:spcPts val="1200"/>
              </a:spcBef>
              <a:spcAft>
                <a:spcPts val="1200"/>
              </a:spcAft>
              <a:defRPr/>
            </a:pPr>
            <a:r>
              <a:rPr lang="en-US" sz="2800">
                <a:latin typeface="Segoe UI" panose="020B0502040204020203" pitchFamily="34" charset="0"/>
                <a:cs typeface="Segoe UI" panose="020B0502040204020203" pitchFamily="34" charset="0"/>
              </a:rPr>
              <a:t>A</a:t>
            </a:r>
            <a:r>
              <a:rPr lang="en-US" sz="3200">
                <a:solidFill>
                  <a:srgbClr val="000000"/>
                </a:solidFill>
                <a:latin typeface="Segoe UI" panose="020B0502040204020203" pitchFamily="34" charset="0"/>
                <a:cs typeface="Segoe UI" panose="020B0502040204020203" pitchFamily="34" charset="0"/>
              </a:rPr>
              <a:t> single metric that evaluates the gap between permissions granted and permissions used.</a:t>
            </a:r>
          </a:p>
        </p:txBody>
      </p:sp>
    </p:spTree>
    <p:extLst>
      <p:ext uri="{BB962C8B-B14F-4D97-AF65-F5344CB8AC3E}">
        <p14:creationId xmlns:p14="http://schemas.microsoft.com/office/powerpoint/2010/main" val="3037903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689E-76D9-B668-7901-47D4D0B4E2D6}"/>
              </a:ext>
            </a:extLst>
          </p:cNvPr>
          <p:cNvSpPr>
            <a:spLocks noGrp="1"/>
          </p:cNvSpPr>
          <p:nvPr>
            <p:ph type="title"/>
          </p:nvPr>
        </p:nvSpPr>
        <p:spPr/>
        <p:txBody>
          <a:bodyPr/>
          <a:lstStyle/>
          <a:p>
            <a:r>
              <a:rPr lang="en-US"/>
              <a:t>What does PCI (Permission Creep Index) identify?</a:t>
            </a:r>
          </a:p>
        </p:txBody>
      </p:sp>
      <p:sp>
        <p:nvSpPr>
          <p:cNvPr id="3" name="Content Placeholder 2">
            <a:extLst>
              <a:ext uri="{FF2B5EF4-FFF2-40B4-BE49-F238E27FC236}">
                <a16:creationId xmlns:a16="http://schemas.microsoft.com/office/drawing/2014/main" id="{5930C5F8-0CB5-8F83-F6FC-1FA8B6B26FC3}"/>
              </a:ext>
            </a:extLst>
          </p:cNvPr>
          <p:cNvSpPr>
            <a:spLocks noGrp="1"/>
          </p:cNvSpPr>
          <p:nvPr>
            <p:ph sz="quarter" idx="10"/>
          </p:nvPr>
        </p:nvSpPr>
        <p:spPr>
          <a:xfrm>
            <a:off x="584200" y="1435100"/>
            <a:ext cx="11018838" cy="2326791"/>
          </a:xfrm>
        </p:spPr>
        <p:txBody>
          <a:bodyPr/>
          <a:lstStyle/>
          <a:p>
            <a:r>
              <a:rPr lang="en-US"/>
              <a:t>The number of identities (human and non-human) who have been granted high-risk permissions but aren't using them.</a:t>
            </a:r>
          </a:p>
          <a:p>
            <a:endParaRPr lang="en-US"/>
          </a:p>
          <a:p>
            <a:r>
              <a:rPr lang="en-US"/>
              <a:t>The number of identities who contribute to the permission creep index (PCI) and where they are on the scale.</a:t>
            </a:r>
          </a:p>
        </p:txBody>
      </p:sp>
    </p:spTree>
    <p:extLst>
      <p:ext uri="{BB962C8B-B14F-4D97-AF65-F5344CB8AC3E}">
        <p14:creationId xmlns:p14="http://schemas.microsoft.com/office/powerpoint/2010/main" val="21034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2CE2-AF57-589E-A3DD-749D20570EEF}"/>
              </a:ext>
            </a:extLst>
          </p:cNvPr>
          <p:cNvSpPr>
            <a:spLocks noGrp="1"/>
          </p:cNvSpPr>
          <p:nvPr>
            <p:ph type="title"/>
          </p:nvPr>
        </p:nvSpPr>
        <p:spPr/>
        <p:txBody>
          <a:bodyPr/>
          <a:lstStyle/>
          <a:p>
            <a:r>
              <a:rPr lang="en-US"/>
              <a:t>The PCI heat map (1/2)</a:t>
            </a:r>
            <a:endParaRPr lang="en-NL"/>
          </a:p>
        </p:txBody>
      </p:sp>
      <p:sp>
        <p:nvSpPr>
          <p:cNvPr id="3" name="Content Placeholder 2">
            <a:extLst>
              <a:ext uri="{FF2B5EF4-FFF2-40B4-BE49-F238E27FC236}">
                <a16:creationId xmlns:a16="http://schemas.microsoft.com/office/drawing/2014/main" id="{F0E11AD3-3D38-9F8B-A67F-76C78E5FFB1D}"/>
              </a:ext>
            </a:extLst>
          </p:cNvPr>
          <p:cNvSpPr>
            <a:spLocks noGrp="1"/>
          </p:cNvSpPr>
          <p:nvPr>
            <p:ph sz="quarter" idx="10"/>
          </p:nvPr>
        </p:nvSpPr>
        <p:spPr>
          <a:xfrm>
            <a:off x="584200" y="1435100"/>
            <a:ext cx="11018838" cy="4001095"/>
          </a:xfrm>
        </p:spPr>
        <p:txBody>
          <a:bodyPr vert="horz" wrap="square" lIns="0" tIns="0" rIns="0" bIns="0" rtlCol="0" anchor="t">
            <a:spAutoFit/>
          </a:bodyPr>
          <a:lstStyle/>
          <a:p>
            <a:pPr marL="0" indent="0">
              <a:buNone/>
            </a:pPr>
            <a:r>
              <a:rPr lang="en-US">
                <a:cs typeface="Segoe UI"/>
              </a:rPr>
              <a:t>The Permission Creep Index heat map shows the overall calculated permissions gap created by high-risk permissions given to identities but not used. It shows:</a:t>
            </a:r>
          </a:p>
          <a:p>
            <a:pPr lvl="1"/>
            <a:r>
              <a:rPr lang="en-US"/>
              <a:t>Identities who were given access to high-risk permissions but aren't actively using them. High-risk permissions include the ability to modify or delete information in the authorization system.</a:t>
            </a:r>
          </a:p>
          <a:p>
            <a:pPr lvl="1"/>
            <a:r>
              <a:rPr lang="en-US"/>
              <a:t>The number of resources an identity has access to, otherwise known as resource reach.</a:t>
            </a:r>
          </a:p>
          <a:p>
            <a:pPr lvl="1"/>
            <a:r>
              <a:rPr lang="en-US"/>
              <a:t>The high-risk permissions coupled with the number of resources an identity has access to, produce the score seen on the chart. The PCI Trend graph shows you the historical trend of the PCI score over the last 90 days.</a:t>
            </a:r>
          </a:p>
          <a:p>
            <a:pPr marL="228600" lvl="1" indent="0">
              <a:buNone/>
            </a:pPr>
            <a:endParaRPr lang="en-US"/>
          </a:p>
        </p:txBody>
      </p:sp>
    </p:spTree>
    <p:extLst>
      <p:ext uri="{BB962C8B-B14F-4D97-AF65-F5344CB8AC3E}">
        <p14:creationId xmlns:p14="http://schemas.microsoft.com/office/powerpoint/2010/main" val="11967995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FC09-4E29-0465-E8E1-5668110EE54A}"/>
              </a:ext>
            </a:extLst>
          </p:cNvPr>
          <p:cNvSpPr>
            <a:spLocks noGrp="1"/>
          </p:cNvSpPr>
          <p:nvPr>
            <p:ph type="title"/>
          </p:nvPr>
        </p:nvSpPr>
        <p:spPr/>
        <p:txBody>
          <a:bodyPr/>
          <a:lstStyle/>
          <a:p>
            <a:r>
              <a:rPr lang="en-US"/>
              <a:t>The PCI heat map (2/2)</a:t>
            </a:r>
            <a:endParaRPr lang="en-NL"/>
          </a:p>
        </p:txBody>
      </p:sp>
      <p:sp>
        <p:nvSpPr>
          <p:cNvPr id="3" name="Content Placeholder 2">
            <a:extLst>
              <a:ext uri="{FF2B5EF4-FFF2-40B4-BE49-F238E27FC236}">
                <a16:creationId xmlns:a16="http://schemas.microsoft.com/office/drawing/2014/main" id="{AFF29FBB-5704-1323-0321-8102AC1518C7}"/>
              </a:ext>
            </a:extLst>
          </p:cNvPr>
          <p:cNvSpPr>
            <a:spLocks noGrp="1"/>
          </p:cNvSpPr>
          <p:nvPr>
            <p:ph sz="quarter" idx="10"/>
          </p:nvPr>
        </p:nvSpPr>
        <p:spPr>
          <a:xfrm>
            <a:off x="1358720" y="1570029"/>
            <a:ext cx="10299281" cy="3717941"/>
          </a:xfrm>
        </p:spPr>
        <p:txBody>
          <a:bodyPr/>
          <a:lstStyle/>
          <a:p>
            <a:pPr marL="0" indent="0">
              <a:buNone/>
            </a:pPr>
            <a:r>
              <a:rPr lang="en-US"/>
              <a:t>Permissions are classified as high, medium, and low.</a:t>
            </a:r>
          </a:p>
          <a:p>
            <a:endParaRPr lang="en-US"/>
          </a:p>
          <a:p>
            <a:pPr marL="228600" lvl="1" indent="0">
              <a:buNone/>
            </a:pPr>
            <a:r>
              <a:rPr lang="en-US" b="1"/>
              <a:t>High (displayed in red) </a:t>
            </a:r>
            <a:r>
              <a:rPr lang="en-US"/>
              <a:t>- The score is between 68 and 100. The identity has access to many high-risk permissions they aren't using and has high resource reach.</a:t>
            </a:r>
          </a:p>
          <a:p>
            <a:pPr marL="228600" lvl="1" indent="0">
              <a:buNone/>
            </a:pPr>
            <a:endParaRPr lang="en-US"/>
          </a:p>
          <a:p>
            <a:pPr marL="228600" lvl="1" indent="0">
              <a:buNone/>
            </a:pPr>
            <a:r>
              <a:rPr lang="en-US" b="1"/>
              <a:t>Medium (displayed in yellow) </a:t>
            </a:r>
            <a:r>
              <a:rPr lang="en-US"/>
              <a:t>- The score is between 34 and 67. The identity has access to some high-risk permissions that they use or have medium resource reach.</a:t>
            </a:r>
          </a:p>
          <a:p>
            <a:pPr marL="228600" lvl="1" indent="0">
              <a:buNone/>
            </a:pPr>
            <a:endParaRPr lang="en-US"/>
          </a:p>
          <a:p>
            <a:pPr marL="228600" lvl="1" indent="0">
              <a:buNone/>
            </a:pPr>
            <a:r>
              <a:rPr lang="en-US" b="1"/>
              <a:t>Low (displayed in green) </a:t>
            </a:r>
            <a:r>
              <a:rPr lang="en-US"/>
              <a:t>- The score is between 0 and 33. The identity has access to few high-risk permissions. They use all their permissions and have low resource reach.</a:t>
            </a:r>
            <a:endParaRPr lang="en-NL"/>
          </a:p>
        </p:txBody>
      </p:sp>
      <p:pic>
        <p:nvPicPr>
          <p:cNvPr id="5" name="Graphic 4" descr="Irritant with solid fill">
            <a:extLst>
              <a:ext uri="{FF2B5EF4-FFF2-40B4-BE49-F238E27FC236}">
                <a16:creationId xmlns:a16="http://schemas.microsoft.com/office/drawing/2014/main" id="{01536D3E-E3BD-C5BB-0457-688CDC48F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044" y="2360485"/>
            <a:ext cx="914400" cy="914400"/>
          </a:xfrm>
          <a:prstGeom prst="rect">
            <a:avLst/>
          </a:prstGeom>
        </p:spPr>
      </p:pic>
      <p:pic>
        <p:nvPicPr>
          <p:cNvPr id="6" name="Graphic 5" descr="Irritant with solid fill">
            <a:extLst>
              <a:ext uri="{FF2B5EF4-FFF2-40B4-BE49-F238E27FC236}">
                <a16:creationId xmlns:a16="http://schemas.microsoft.com/office/drawing/2014/main" id="{AEFF7E73-ED4F-9A2D-C12B-498D601696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682" y="3363352"/>
            <a:ext cx="914400" cy="914400"/>
          </a:xfrm>
          <a:prstGeom prst="rect">
            <a:avLst/>
          </a:prstGeom>
        </p:spPr>
      </p:pic>
      <p:pic>
        <p:nvPicPr>
          <p:cNvPr id="7" name="Graphic 6" descr="Irritant with solid fill">
            <a:extLst>
              <a:ext uri="{FF2B5EF4-FFF2-40B4-BE49-F238E27FC236}">
                <a16:creationId xmlns:a16="http://schemas.microsoft.com/office/drawing/2014/main" id="{9654A19F-9C0E-0A80-BFC2-F533674B3B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682" y="4449823"/>
            <a:ext cx="914400" cy="914400"/>
          </a:xfrm>
          <a:prstGeom prst="rect">
            <a:avLst/>
          </a:prstGeom>
        </p:spPr>
      </p:pic>
      <p:sp>
        <p:nvSpPr>
          <p:cNvPr id="9" name="TextBox 8">
            <a:extLst>
              <a:ext uri="{FF2B5EF4-FFF2-40B4-BE49-F238E27FC236}">
                <a16:creationId xmlns:a16="http://schemas.microsoft.com/office/drawing/2014/main" id="{AE4E7CC2-4B9B-2F58-8865-334EB11EB090}"/>
              </a:ext>
            </a:extLst>
          </p:cNvPr>
          <p:cNvSpPr txBox="1"/>
          <p:nvPr/>
        </p:nvSpPr>
        <p:spPr>
          <a:xfrm>
            <a:off x="1533148" y="6151794"/>
            <a:ext cx="9779946" cy="369332"/>
          </a:xfrm>
          <a:prstGeom prst="rect">
            <a:avLst/>
          </a:prstGeom>
          <a:noFill/>
        </p:spPr>
        <p:txBody>
          <a:bodyPr wrap="square">
            <a:spAutoFit/>
          </a:bodyPr>
          <a:lstStyle/>
          <a:p>
            <a:pPr marL="0" indent="0">
              <a:buNone/>
            </a:pPr>
            <a:r>
              <a:rPr lang="en-US" i="1"/>
              <a:t>The PCI Trend graph shows you the historical trend of the PCI score over the last 90 days.</a:t>
            </a:r>
          </a:p>
        </p:txBody>
      </p:sp>
    </p:spTree>
    <p:extLst>
      <p:ext uri="{BB962C8B-B14F-4D97-AF65-F5344CB8AC3E}">
        <p14:creationId xmlns:p14="http://schemas.microsoft.com/office/powerpoint/2010/main" val="22287975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ample of the PCI heatmap showing hundreds of identities which require investigation.">
            <a:extLst>
              <a:ext uri="{FF2B5EF4-FFF2-40B4-BE49-F238E27FC236}">
                <a16:creationId xmlns:a16="http://schemas.microsoft.com/office/drawing/2014/main" id="{A8172BDF-8EBC-48C0-8AC4-08131F25E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280" y="2517963"/>
            <a:ext cx="7096755" cy="3754856"/>
          </a:xfrm>
          <a:prstGeom prst="rect">
            <a:avLst/>
          </a:prstGeom>
          <a:ln>
            <a:solidFill>
              <a:srgbClr val="4472C4"/>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CAB40515-5659-9CC4-7A65-B218378D0CE8}"/>
              </a:ext>
            </a:extLst>
          </p:cNvPr>
          <p:cNvSpPr/>
          <p:nvPr/>
        </p:nvSpPr>
        <p:spPr bwMode="auto">
          <a:xfrm>
            <a:off x="5807412" y="335606"/>
            <a:ext cx="5875507" cy="3129874"/>
          </a:xfrm>
          <a:prstGeom prst="wedgeEllipse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0" i="0">
                <a:solidFill>
                  <a:srgbClr val="E6E6E6"/>
                </a:solidFill>
                <a:effectLst/>
                <a:latin typeface="Segoe UI" panose="020B0502040204020203" pitchFamily="34" charset="0"/>
              </a:rPr>
              <a:t>Each bubble displays the number of identities that contribute to the PCI score. </a:t>
            </a:r>
            <a:r>
              <a:rPr lang="en-US" sz="2000" b="0" i="1">
                <a:solidFill>
                  <a:srgbClr val="E6E6E6"/>
                </a:solidFill>
                <a:effectLst/>
                <a:latin typeface="Segoe UI" panose="020B0502040204020203" pitchFamily="34" charset="0"/>
              </a:rPr>
              <a:t>High-risk</a:t>
            </a:r>
            <a:r>
              <a:rPr lang="en-US" sz="2000" b="0" i="0">
                <a:solidFill>
                  <a:srgbClr val="E6E6E6"/>
                </a:solidFill>
                <a:effectLst/>
                <a:latin typeface="Segoe UI" panose="020B0502040204020203" pitchFamily="34" charset="0"/>
              </a:rPr>
              <a:t> refers to the number of </a:t>
            </a:r>
            <a:r>
              <a:rPr lang="en-US" sz="2000">
                <a:solidFill>
                  <a:srgbClr val="E6E6E6"/>
                </a:solidFill>
                <a:latin typeface="Segoe UI" panose="020B0502040204020203" pitchFamily="34" charset="0"/>
              </a:rPr>
              <a:t>identities</a:t>
            </a:r>
            <a:r>
              <a:rPr lang="en-US" sz="2000" b="0" i="0">
                <a:solidFill>
                  <a:srgbClr val="E6E6E6"/>
                </a:solidFill>
                <a:effectLst/>
                <a:latin typeface="Segoe UI" panose="020B0502040204020203" pitchFamily="34" charset="0"/>
              </a:rPr>
              <a:t> that have permissions which exceed their normal or required usage.</a:t>
            </a: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31348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B33F-3C7A-9DE7-7DE6-DBC57CE83090}"/>
              </a:ext>
            </a:extLst>
          </p:cNvPr>
          <p:cNvSpPr>
            <a:spLocks noGrp="1"/>
          </p:cNvSpPr>
          <p:nvPr>
            <p:ph type="title"/>
          </p:nvPr>
        </p:nvSpPr>
        <p:spPr/>
        <p:txBody>
          <a:bodyPr/>
          <a:lstStyle/>
          <a:p>
            <a:r>
              <a:rPr lang="en-US"/>
              <a:t>Understanding the data</a:t>
            </a:r>
            <a:endParaRPr lang="en-NL"/>
          </a:p>
        </p:txBody>
      </p:sp>
      <p:sp>
        <p:nvSpPr>
          <p:cNvPr id="3" name="Content Placeholder 2">
            <a:extLst>
              <a:ext uri="{FF2B5EF4-FFF2-40B4-BE49-F238E27FC236}">
                <a16:creationId xmlns:a16="http://schemas.microsoft.com/office/drawing/2014/main" id="{2E95980D-DEE0-AD68-4A3D-57476AEFFB1B}"/>
              </a:ext>
            </a:extLst>
          </p:cNvPr>
          <p:cNvSpPr>
            <a:spLocks noGrp="1"/>
          </p:cNvSpPr>
          <p:nvPr>
            <p:ph sz="quarter" idx="10"/>
          </p:nvPr>
        </p:nvSpPr>
        <p:spPr>
          <a:xfrm>
            <a:off x="584200" y="1435100"/>
            <a:ext cx="11018838" cy="3287054"/>
          </a:xfrm>
        </p:spPr>
        <p:txBody>
          <a:bodyPr/>
          <a:lstStyle/>
          <a:p>
            <a:r>
              <a:rPr lang="en-US"/>
              <a:t>View identity findings</a:t>
            </a:r>
          </a:p>
          <a:p>
            <a:pPr lvl="1"/>
            <a:r>
              <a:rPr lang="en-US"/>
              <a:t>The Identity section below the heat map on the left side of the page shows all the relevant findings about identities, including inactive, overprovisioned active, serverless functions and other.</a:t>
            </a:r>
          </a:p>
          <a:p>
            <a:pPr lvl="1"/>
            <a:endParaRPr lang="en-US"/>
          </a:p>
          <a:p>
            <a:r>
              <a:rPr lang="en-US"/>
              <a:t>View resource findings</a:t>
            </a:r>
          </a:p>
          <a:p>
            <a:pPr lvl="1"/>
            <a:r>
              <a:rPr lang="en-US"/>
              <a:t>The Resource section below the heat map on the right side of the page shows all the relevant findings about your resources. For example, data that is publicly accessible, or an open network security group.</a:t>
            </a:r>
            <a:endParaRPr lang="en-NL"/>
          </a:p>
        </p:txBody>
      </p:sp>
    </p:spTree>
    <p:extLst>
      <p:ext uri="{BB962C8B-B14F-4D97-AF65-F5344CB8AC3E}">
        <p14:creationId xmlns:p14="http://schemas.microsoft.com/office/powerpoint/2010/main" val="706770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1D9C-BF14-9BFE-0A1C-06B40F4ACA0F}"/>
              </a:ext>
            </a:extLst>
          </p:cNvPr>
          <p:cNvSpPr>
            <a:spLocks noGrp="1"/>
          </p:cNvSpPr>
          <p:nvPr>
            <p:ph type="title"/>
          </p:nvPr>
        </p:nvSpPr>
        <p:spPr/>
        <p:txBody>
          <a:bodyPr/>
          <a:lstStyle/>
          <a:p>
            <a:r>
              <a:rPr lang="en-US"/>
              <a:t>Common Identity findings</a:t>
            </a:r>
            <a:endParaRPr lang="en-NL"/>
          </a:p>
        </p:txBody>
      </p:sp>
      <p:sp>
        <p:nvSpPr>
          <p:cNvPr id="3" name="Content Placeholder 2">
            <a:extLst>
              <a:ext uri="{FF2B5EF4-FFF2-40B4-BE49-F238E27FC236}">
                <a16:creationId xmlns:a16="http://schemas.microsoft.com/office/drawing/2014/main" id="{6112BE76-46CE-D522-BE0C-0C35E7606257}"/>
              </a:ext>
            </a:extLst>
          </p:cNvPr>
          <p:cNvSpPr>
            <a:spLocks noGrp="1"/>
          </p:cNvSpPr>
          <p:nvPr>
            <p:ph sz="quarter" idx="10"/>
          </p:nvPr>
        </p:nvSpPr>
        <p:spPr>
          <a:xfrm>
            <a:off x="584200" y="1435100"/>
            <a:ext cx="11018838" cy="2720745"/>
          </a:xfrm>
        </p:spPr>
        <p:txBody>
          <a:bodyPr/>
          <a:lstStyle/>
          <a:p>
            <a:r>
              <a:rPr lang="en-US"/>
              <a:t>Inactive Identities</a:t>
            </a:r>
          </a:p>
          <a:p>
            <a:pPr lvl="1"/>
            <a:r>
              <a:rPr lang="en-US"/>
              <a:t>Identities that haven’t performed any* action during the last 90 days**.</a:t>
            </a:r>
          </a:p>
          <a:p>
            <a:r>
              <a:rPr lang="en-US"/>
              <a:t>Super Identities</a:t>
            </a:r>
          </a:p>
          <a:p>
            <a:pPr lvl="1"/>
            <a:r>
              <a:rPr lang="en-US"/>
              <a:t>Identities that have been given access equivalent to “root”.</a:t>
            </a:r>
          </a:p>
          <a:p>
            <a:r>
              <a:rPr lang="en-US"/>
              <a:t>Inactive serverless functions</a:t>
            </a:r>
          </a:p>
          <a:p>
            <a:r>
              <a:rPr lang="en-US"/>
              <a:t>Inactive groups</a:t>
            </a:r>
            <a:endParaRPr lang="en-NL"/>
          </a:p>
        </p:txBody>
      </p:sp>
      <p:sp>
        <p:nvSpPr>
          <p:cNvPr id="4" name="TextBox 3">
            <a:extLst>
              <a:ext uri="{FF2B5EF4-FFF2-40B4-BE49-F238E27FC236}">
                <a16:creationId xmlns:a16="http://schemas.microsoft.com/office/drawing/2014/main" id="{562D239C-539E-2BE0-5A05-197D8BB6BADC}"/>
              </a:ext>
            </a:extLst>
          </p:cNvPr>
          <p:cNvSpPr txBox="1"/>
          <p:nvPr/>
        </p:nvSpPr>
        <p:spPr>
          <a:xfrm>
            <a:off x="584200" y="6400800"/>
            <a:ext cx="4926349" cy="369332"/>
          </a:xfrm>
          <a:prstGeom prst="rect">
            <a:avLst/>
          </a:prstGeom>
          <a:noFill/>
        </p:spPr>
        <p:txBody>
          <a:bodyPr wrap="none" lIns="0" tIns="0" rIns="0" bIns="0" rtlCol="0">
            <a:spAutoFit/>
          </a:bodyPr>
          <a:lstStyle/>
          <a:p>
            <a:pPr algn="l"/>
            <a:r>
              <a:rPr lang="de-DE" sz="1200"/>
              <a:t>* Azure Resource Manager </a:t>
            </a:r>
            <a:r>
              <a:rPr lang="de-DE" sz="1200" err="1"/>
              <a:t>does</a:t>
            </a:r>
            <a:r>
              <a:rPr lang="de-DE" sz="1200"/>
              <a:t> not track </a:t>
            </a:r>
            <a:r>
              <a:rPr lang="de-DE" sz="1200" err="1"/>
              <a:t>read</a:t>
            </a:r>
            <a:r>
              <a:rPr lang="de-DE" sz="1200"/>
              <a:t> </a:t>
            </a:r>
            <a:r>
              <a:rPr lang="de-DE" sz="1200" err="1"/>
              <a:t>operations</a:t>
            </a:r>
            <a:endParaRPr lang="de-DE" sz="1200"/>
          </a:p>
          <a:p>
            <a:pPr algn="l"/>
            <a:r>
              <a:rPr lang="de-DE" sz="1200"/>
              <a:t>** Given Entra </a:t>
            </a:r>
            <a:r>
              <a:rPr lang="de-DE" sz="1200" err="1"/>
              <a:t>Permissions</a:t>
            </a:r>
            <a:r>
              <a:rPr lang="de-DE" sz="1200"/>
              <a:t> Management was </a:t>
            </a:r>
            <a:r>
              <a:rPr lang="de-DE" sz="1200" err="1"/>
              <a:t>running</a:t>
            </a:r>
            <a:r>
              <a:rPr lang="de-DE" sz="1200"/>
              <a:t> </a:t>
            </a:r>
            <a:r>
              <a:rPr lang="de-DE" sz="1200" err="1"/>
              <a:t>for</a:t>
            </a:r>
            <a:r>
              <a:rPr lang="de-DE" sz="1200"/>
              <a:t> at least 60 </a:t>
            </a:r>
            <a:r>
              <a:rPr lang="de-DE" sz="1200" err="1"/>
              <a:t>days</a:t>
            </a:r>
            <a:endParaRPr lang="de-DE" sz="1200"/>
          </a:p>
        </p:txBody>
      </p:sp>
    </p:spTree>
    <p:extLst>
      <p:ext uri="{BB962C8B-B14F-4D97-AF65-F5344CB8AC3E}">
        <p14:creationId xmlns:p14="http://schemas.microsoft.com/office/powerpoint/2010/main" val="30694297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5C18-1322-4B3C-65CB-B3A4E06C1844}"/>
              </a:ext>
            </a:extLst>
          </p:cNvPr>
          <p:cNvSpPr>
            <a:spLocks noGrp="1"/>
          </p:cNvSpPr>
          <p:nvPr>
            <p:ph type="title"/>
          </p:nvPr>
        </p:nvSpPr>
        <p:spPr/>
        <p:txBody>
          <a:bodyPr/>
          <a:lstStyle/>
          <a:p>
            <a:r>
              <a:rPr lang="en-US"/>
              <a:t>Common resource findings</a:t>
            </a:r>
            <a:endParaRPr lang="en-NL"/>
          </a:p>
        </p:txBody>
      </p:sp>
      <p:sp>
        <p:nvSpPr>
          <p:cNvPr id="3" name="Content Placeholder 2">
            <a:extLst>
              <a:ext uri="{FF2B5EF4-FFF2-40B4-BE49-F238E27FC236}">
                <a16:creationId xmlns:a16="http://schemas.microsoft.com/office/drawing/2014/main" id="{DEE6F288-761E-AD07-8248-C74249C14166}"/>
              </a:ext>
            </a:extLst>
          </p:cNvPr>
          <p:cNvSpPr>
            <a:spLocks noGrp="1"/>
          </p:cNvSpPr>
          <p:nvPr>
            <p:ph sz="quarter" idx="10"/>
          </p:nvPr>
        </p:nvSpPr>
        <p:spPr>
          <a:xfrm>
            <a:off x="584200" y="1435100"/>
            <a:ext cx="11018838" cy="2326791"/>
          </a:xfrm>
        </p:spPr>
        <p:txBody>
          <a:bodyPr/>
          <a:lstStyle/>
          <a:p>
            <a:r>
              <a:rPr lang="en-US"/>
              <a:t>Open network security groups</a:t>
            </a:r>
          </a:p>
          <a:p>
            <a:r>
              <a:rPr lang="en-US"/>
              <a:t>Data exposed publicly to the Internet (Azure Blob Storage, AWS S3 Bucket or GCP Storage Bucket)</a:t>
            </a:r>
          </a:p>
          <a:p>
            <a:r>
              <a:rPr lang="en-US"/>
              <a:t>Data encrypted with provider managed keys only (not customer managed keys)</a:t>
            </a:r>
            <a:endParaRPr lang="en-NL"/>
          </a:p>
        </p:txBody>
      </p:sp>
    </p:spTree>
    <p:extLst>
      <p:ext uri="{BB962C8B-B14F-4D97-AF65-F5344CB8AC3E}">
        <p14:creationId xmlns:p14="http://schemas.microsoft.com/office/powerpoint/2010/main" val="17665635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5C18-1322-4B3C-65CB-B3A4E06C1844}"/>
              </a:ext>
            </a:extLst>
          </p:cNvPr>
          <p:cNvSpPr>
            <a:spLocks noGrp="1"/>
          </p:cNvSpPr>
          <p:nvPr>
            <p:ph type="title"/>
          </p:nvPr>
        </p:nvSpPr>
        <p:spPr/>
        <p:txBody>
          <a:bodyPr/>
          <a:lstStyle/>
          <a:p>
            <a:r>
              <a:rPr lang="en-US"/>
              <a:t>Recommendations</a:t>
            </a:r>
            <a:endParaRPr lang="en-NL"/>
          </a:p>
        </p:txBody>
      </p:sp>
      <p:sp>
        <p:nvSpPr>
          <p:cNvPr id="3" name="Content Placeholder 2">
            <a:extLst>
              <a:ext uri="{FF2B5EF4-FFF2-40B4-BE49-F238E27FC236}">
                <a16:creationId xmlns:a16="http://schemas.microsoft.com/office/drawing/2014/main" id="{DEE6F288-761E-AD07-8248-C74249C14166}"/>
              </a:ext>
            </a:extLst>
          </p:cNvPr>
          <p:cNvSpPr>
            <a:spLocks noGrp="1"/>
          </p:cNvSpPr>
          <p:nvPr>
            <p:ph sz="quarter" idx="10"/>
          </p:nvPr>
        </p:nvSpPr>
        <p:spPr>
          <a:xfrm>
            <a:off x="584200" y="1435100"/>
            <a:ext cx="11018838" cy="2326791"/>
          </a:xfrm>
        </p:spPr>
        <p:txBody>
          <a:bodyPr/>
          <a:lstStyle/>
          <a:p>
            <a:r>
              <a:rPr lang="en-US"/>
              <a:t>Set aside time to regularly look at PCI</a:t>
            </a:r>
          </a:p>
          <a:p>
            <a:r>
              <a:rPr lang="en-US"/>
              <a:t>Capture the current state of the PCI score so you can compare it when we’re done with the POC</a:t>
            </a:r>
          </a:p>
          <a:p>
            <a:r>
              <a:rPr lang="en-US"/>
              <a:t>Use PCI to determine identities with biggest blast radius, target those first</a:t>
            </a:r>
            <a:endParaRPr lang="en-NL"/>
          </a:p>
        </p:txBody>
      </p:sp>
    </p:spTree>
    <p:extLst>
      <p:ext uri="{BB962C8B-B14F-4D97-AF65-F5344CB8AC3E}">
        <p14:creationId xmlns:p14="http://schemas.microsoft.com/office/powerpoint/2010/main" val="37167436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5C18-1322-4B3C-65CB-B3A4E06C1844}"/>
              </a:ext>
            </a:extLst>
          </p:cNvPr>
          <p:cNvSpPr>
            <a:spLocks noGrp="1"/>
          </p:cNvSpPr>
          <p:nvPr>
            <p:ph type="title"/>
          </p:nvPr>
        </p:nvSpPr>
        <p:spPr/>
        <p:txBody>
          <a:bodyPr/>
          <a:lstStyle/>
          <a:p>
            <a:r>
              <a:rPr lang="en-US"/>
              <a:t>Where do we go from here?</a:t>
            </a:r>
            <a:endParaRPr lang="en-NL"/>
          </a:p>
        </p:txBody>
      </p:sp>
      <p:sp>
        <p:nvSpPr>
          <p:cNvPr id="3" name="Content Placeholder 2">
            <a:extLst>
              <a:ext uri="{FF2B5EF4-FFF2-40B4-BE49-F238E27FC236}">
                <a16:creationId xmlns:a16="http://schemas.microsoft.com/office/drawing/2014/main" id="{DEE6F288-761E-AD07-8248-C74249C14166}"/>
              </a:ext>
            </a:extLst>
          </p:cNvPr>
          <p:cNvSpPr>
            <a:spLocks noGrp="1"/>
          </p:cNvSpPr>
          <p:nvPr>
            <p:ph sz="quarter" idx="10"/>
          </p:nvPr>
        </p:nvSpPr>
        <p:spPr>
          <a:xfrm>
            <a:off x="584200" y="1435100"/>
            <a:ext cx="11018838" cy="430887"/>
          </a:xfrm>
        </p:spPr>
        <p:txBody>
          <a:bodyPr/>
          <a:lstStyle/>
          <a:p>
            <a:r>
              <a:rPr lang="en-US"/>
              <a:t>Continue onto Part 5, Automation and Alerts</a:t>
            </a:r>
            <a:endParaRPr lang="en-NL"/>
          </a:p>
        </p:txBody>
      </p:sp>
    </p:spTree>
    <p:extLst>
      <p:ext uri="{BB962C8B-B14F-4D97-AF65-F5344CB8AC3E}">
        <p14:creationId xmlns:p14="http://schemas.microsoft.com/office/powerpoint/2010/main" val="1678520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F88F-BD58-BAFF-41C9-73F0B5EF4284}"/>
              </a:ext>
            </a:extLst>
          </p:cNvPr>
          <p:cNvSpPr>
            <a:spLocks noGrp="1"/>
          </p:cNvSpPr>
          <p:nvPr>
            <p:ph type="title"/>
          </p:nvPr>
        </p:nvSpPr>
        <p:spPr/>
        <p:txBody>
          <a:bodyPr/>
          <a:lstStyle/>
          <a:p>
            <a:r>
              <a:rPr lang="en-US"/>
              <a:t>Reminder on Zero Trust</a:t>
            </a:r>
            <a:endParaRPr lang="en-NL"/>
          </a:p>
        </p:txBody>
      </p:sp>
      <p:sp>
        <p:nvSpPr>
          <p:cNvPr id="5" name="Text Placeholder 4">
            <a:extLst>
              <a:ext uri="{FF2B5EF4-FFF2-40B4-BE49-F238E27FC236}">
                <a16:creationId xmlns:a16="http://schemas.microsoft.com/office/drawing/2014/main" id="{2E942178-A10B-4D56-108A-7A908BB88248}"/>
              </a:ext>
            </a:extLst>
          </p:cNvPr>
          <p:cNvSpPr>
            <a:spLocks noGrp="1"/>
          </p:cNvSpPr>
          <p:nvPr>
            <p:ph type="body" sz="quarter" idx="16"/>
          </p:nvPr>
        </p:nvSpPr>
        <p:spPr>
          <a:xfrm>
            <a:off x="584199" y="1116905"/>
            <a:ext cx="5219700" cy="430887"/>
          </a:xfrm>
        </p:spPr>
        <p:txBody>
          <a:bodyPr/>
          <a:lstStyle/>
          <a:p>
            <a:r>
              <a:rPr lang="en-US"/>
              <a:t>Least privilege best practices</a:t>
            </a:r>
          </a:p>
        </p:txBody>
      </p:sp>
      <p:sp>
        <p:nvSpPr>
          <p:cNvPr id="3" name="Content Placeholder 2">
            <a:extLst>
              <a:ext uri="{FF2B5EF4-FFF2-40B4-BE49-F238E27FC236}">
                <a16:creationId xmlns:a16="http://schemas.microsoft.com/office/drawing/2014/main" id="{6D3C4E8D-F808-2003-4F92-F0C2061935AF}"/>
              </a:ext>
            </a:extLst>
          </p:cNvPr>
          <p:cNvSpPr>
            <a:spLocks noGrp="1"/>
          </p:cNvSpPr>
          <p:nvPr>
            <p:ph type="body" sz="quarter" idx="14"/>
          </p:nvPr>
        </p:nvSpPr>
        <p:spPr>
          <a:xfrm>
            <a:off x="584199" y="2084388"/>
            <a:ext cx="11018519" cy="3287054"/>
          </a:xfrm>
        </p:spPr>
        <p:txBody>
          <a:bodyPr vert="horz" wrap="square" lIns="0" tIns="0" rIns="0" bIns="0" rtlCol="0" anchor="t">
            <a:spAutoFit/>
          </a:bodyPr>
          <a:lstStyle/>
          <a:p>
            <a:r>
              <a:rPr lang="en-US"/>
              <a:t>Right-sizing permissions assignments </a:t>
            </a:r>
          </a:p>
          <a:p>
            <a:pPr lvl="1"/>
            <a:r>
              <a:rPr lang="en-US"/>
              <a:t>Assign least privilege roles and continuously review assignments and historical usage to adjust over time</a:t>
            </a:r>
          </a:p>
          <a:p>
            <a:r>
              <a:rPr lang="en-US"/>
              <a:t>Avoid direct assignment of users to high-risk roles</a:t>
            </a:r>
          </a:p>
          <a:p>
            <a:pPr lvl="1"/>
            <a:r>
              <a:rPr lang="en-US"/>
              <a:t>Implement permissions-on-demand (just-in-time) elevation of privileges for high risk tasks in GCP and AWS</a:t>
            </a:r>
          </a:p>
          <a:p>
            <a:pPr lvl="1"/>
            <a:r>
              <a:rPr lang="en-US"/>
              <a:t>Implement PIM for Groups or EPM permissions-on-demand elevation of privileges for high risk tasks in Azure</a:t>
            </a:r>
          </a:p>
          <a:p>
            <a:r>
              <a:rPr lang="en-US"/>
              <a:t>Carefully design access to production environment!</a:t>
            </a:r>
            <a:endParaRPr lang="en-NL"/>
          </a:p>
        </p:txBody>
      </p:sp>
    </p:spTree>
    <p:extLst>
      <p:ext uri="{BB962C8B-B14F-4D97-AF65-F5344CB8AC3E}">
        <p14:creationId xmlns:p14="http://schemas.microsoft.com/office/powerpoint/2010/main" val="26300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solidFill>
                  <a:schemeClr val="accent1"/>
                </a:solidFill>
              </a:rPr>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3894820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4529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078CB-031E-EE0D-1522-BE6C0AFB0456}"/>
              </a:ext>
            </a:extLst>
          </p:cNvPr>
          <p:cNvSpPr>
            <a:spLocks noGrp="1"/>
          </p:cNvSpPr>
          <p:nvPr>
            <p:ph type="title"/>
          </p:nvPr>
        </p:nvSpPr>
        <p:spPr/>
        <p:txBody>
          <a:bodyPr/>
          <a:lstStyle/>
          <a:p>
            <a:r>
              <a:rPr lang="en-US"/>
              <a:t>Remediation plan</a:t>
            </a:r>
            <a:endParaRPr lang="en-NL"/>
          </a:p>
        </p:txBody>
      </p:sp>
      <p:sp>
        <p:nvSpPr>
          <p:cNvPr id="4" name="Content Placeholder 3">
            <a:extLst>
              <a:ext uri="{FF2B5EF4-FFF2-40B4-BE49-F238E27FC236}">
                <a16:creationId xmlns:a16="http://schemas.microsoft.com/office/drawing/2014/main" id="{B8553DE1-0244-2A26-12FB-674CE33FCC77}"/>
              </a:ext>
            </a:extLst>
          </p:cNvPr>
          <p:cNvSpPr>
            <a:spLocks noGrp="1"/>
          </p:cNvSpPr>
          <p:nvPr>
            <p:ph sz="quarter" idx="10"/>
          </p:nvPr>
        </p:nvSpPr>
        <p:spPr>
          <a:xfrm>
            <a:off x="584200" y="1435100"/>
            <a:ext cx="11018838" cy="4592026"/>
          </a:xfrm>
        </p:spPr>
        <p:txBody>
          <a:bodyPr vert="horz" wrap="square" lIns="0" tIns="0" rIns="0" bIns="0" rtlCol="0" anchor="t">
            <a:spAutoFit/>
          </a:bodyPr>
          <a:lstStyle/>
          <a:p>
            <a:r>
              <a:rPr lang="en-US" sz="2000"/>
              <a:t>Prioritize and triage - some tasks are more immediately important than others:</a:t>
            </a:r>
          </a:p>
          <a:p>
            <a:pPr lvl="1"/>
            <a:r>
              <a:rPr lang="en-US" sz="1600"/>
              <a:t>Day 0: Immediate attention needed </a:t>
            </a:r>
          </a:p>
          <a:p>
            <a:pPr lvl="2"/>
            <a:r>
              <a:rPr lang="en-US" sz="1200"/>
              <a:t>Critical ports open to the Internet (e.g. 22 – SSH, 3389 – RDP, 1433 – SQL Server, 3306 – MySQL Server, etc.)</a:t>
            </a:r>
          </a:p>
          <a:p>
            <a:pPr lvl="2"/>
            <a:r>
              <a:rPr lang="en-US" sz="1200"/>
              <a:t>Data exposed externally/publicly from blob storage</a:t>
            </a:r>
          </a:p>
          <a:p>
            <a:pPr lvl="1"/>
            <a:r>
              <a:rPr lang="en-US" sz="1600"/>
              <a:t>Day 30: Getting to an improved baseline - this phase aims to create a baseline with most of the findings remediated</a:t>
            </a:r>
          </a:p>
          <a:p>
            <a:pPr lvl="2"/>
            <a:r>
              <a:rPr lang="en-US" sz="1200"/>
              <a:t>Enable Controller Mode on Authorization Systems</a:t>
            </a:r>
          </a:p>
          <a:p>
            <a:pPr lvl="2"/>
            <a:r>
              <a:rPr lang="en-US" sz="1200"/>
              <a:t>Evaluate other EPM Findings, formulate a plan for which can be right-sized</a:t>
            </a:r>
          </a:p>
          <a:p>
            <a:pPr lvl="2"/>
            <a:r>
              <a:rPr lang="en-US" sz="1200"/>
              <a:t>Execute on plan to right-size roles/permissions identified for users, groups, and service accounts / apps based on initial EPM findings</a:t>
            </a:r>
          </a:p>
          <a:p>
            <a:pPr lvl="2"/>
            <a:r>
              <a:rPr lang="en-US" sz="1200"/>
              <a:t>Define the policies and establish process for permissions on demand flows.</a:t>
            </a:r>
          </a:p>
          <a:p>
            <a:pPr lvl="1"/>
            <a:r>
              <a:rPr lang="en-US" sz="1600"/>
              <a:t>Day 60: Plan and Alert – “Stop the Bleeding”</a:t>
            </a:r>
          </a:p>
          <a:p>
            <a:pPr lvl="2"/>
            <a:r>
              <a:rPr lang="en-US" sz="1200"/>
              <a:t>Capture your current state using PCI Dashboard</a:t>
            </a:r>
          </a:p>
          <a:p>
            <a:pPr lvl="2"/>
            <a:r>
              <a:rPr lang="en-US" sz="1200"/>
              <a:t>Configure Alerting so you know if any new findings are springing up</a:t>
            </a:r>
          </a:p>
          <a:p>
            <a:pPr lvl="2"/>
            <a:r>
              <a:rPr lang="en-US" sz="1200"/>
              <a:t>Continue remediation activities from findings</a:t>
            </a:r>
          </a:p>
          <a:p>
            <a:pPr lvl="1"/>
            <a:r>
              <a:rPr lang="en-US" sz="1600"/>
              <a:t>Day 90: Leverage Automation</a:t>
            </a:r>
          </a:p>
          <a:p>
            <a:pPr lvl="2"/>
            <a:r>
              <a:rPr lang="en-US" sz="1200"/>
              <a:t>Implement autopilot rules</a:t>
            </a:r>
          </a:p>
          <a:p>
            <a:pPr lvl="2"/>
            <a:r>
              <a:rPr lang="en-US" sz="1200"/>
              <a:t>Operationalize SOC processes around alerts</a:t>
            </a:r>
          </a:p>
          <a:p>
            <a:pPr lvl="2"/>
            <a:r>
              <a:rPr lang="en-US" sz="1200"/>
              <a:t>Force users to leverage permissions on demand</a:t>
            </a:r>
          </a:p>
          <a:p>
            <a:pPr lvl="2"/>
            <a:r>
              <a:rPr lang="en-US" sz="1200"/>
              <a:t>Report on progress using PCI Dashboard – are you seeing improvements you can show to management?</a:t>
            </a:r>
          </a:p>
          <a:p>
            <a:pPr lvl="2"/>
            <a:endParaRPr lang="en-NL" sz="1200"/>
          </a:p>
        </p:txBody>
      </p:sp>
    </p:spTree>
    <p:extLst>
      <p:ext uri="{BB962C8B-B14F-4D97-AF65-F5344CB8AC3E}">
        <p14:creationId xmlns:p14="http://schemas.microsoft.com/office/powerpoint/2010/main" val="199117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2" end="12"/>
                                            </p:txEl>
                                          </p:spTgt>
                                        </p:tgtEl>
                                        <p:attrNameLst>
                                          <p:attrName>style.visibility</p:attrName>
                                        </p:attrNameLst>
                                      </p:cBhvr>
                                      <p:to>
                                        <p:strVal val="visible"/>
                                      </p:to>
                                    </p:set>
                                    <p:animEffect transition="in" filter="fade">
                                      <p:cBhvr>
                                        <p:cTn id="44" dur="500"/>
                                        <p:tgtEl>
                                          <p:spTgt spid="4">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fade">
                                      <p:cBhvr>
                                        <p:cTn id="49" dur="500"/>
                                        <p:tgtEl>
                                          <p:spTgt spid="4">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fade">
                                      <p:cBhvr>
                                        <p:cTn id="52" dur="500"/>
                                        <p:tgtEl>
                                          <p:spTgt spid="4">
                                            <p:txEl>
                                              <p:pRg st="14" end="1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animEffect transition="in" filter="fade">
                                      <p:cBhvr>
                                        <p:cTn id="55" dur="500"/>
                                        <p:tgtEl>
                                          <p:spTgt spid="4">
                                            <p:txEl>
                                              <p:pRg st="15" end="1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6" end="16"/>
                                            </p:txEl>
                                          </p:spTgt>
                                        </p:tgtEl>
                                        <p:attrNameLst>
                                          <p:attrName>style.visibility</p:attrName>
                                        </p:attrNameLst>
                                      </p:cBhvr>
                                      <p:to>
                                        <p:strVal val="visible"/>
                                      </p:to>
                                    </p:set>
                                    <p:animEffect transition="in" filter="fade">
                                      <p:cBhvr>
                                        <p:cTn id="58" dur="500"/>
                                        <p:tgtEl>
                                          <p:spTgt spid="4">
                                            <p:txEl>
                                              <p:pRg st="16" end="16"/>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17" end="17"/>
                                            </p:txEl>
                                          </p:spTgt>
                                        </p:tgtEl>
                                        <p:attrNameLst>
                                          <p:attrName>style.visibility</p:attrName>
                                        </p:attrNameLst>
                                      </p:cBhvr>
                                      <p:to>
                                        <p:strVal val="visible"/>
                                      </p:to>
                                    </p:set>
                                    <p:animEffect transition="in" filter="fade">
                                      <p:cBhvr>
                                        <p:cTn id="61" dur="5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6A4B2-154F-2833-9021-FB50598E4E75}"/>
              </a:ext>
            </a:extLst>
          </p:cNvPr>
          <p:cNvSpPr>
            <a:spLocks noGrp="1"/>
          </p:cNvSpPr>
          <p:nvPr>
            <p:ph type="title"/>
          </p:nvPr>
        </p:nvSpPr>
        <p:spPr/>
        <p:txBody>
          <a:bodyPr/>
          <a:lstStyle/>
          <a:p>
            <a:r>
              <a:rPr lang="en-US"/>
              <a:t>Remediation Phase</a:t>
            </a:r>
            <a:endParaRPr lang="en-NL"/>
          </a:p>
        </p:txBody>
      </p:sp>
    </p:spTree>
    <p:extLst>
      <p:ext uri="{BB962C8B-B14F-4D97-AF65-F5344CB8AC3E}">
        <p14:creationId xmlns:p14="http://schemas.microsoft.com/office/powerpoint/2010/main" val="335585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D5FE4E-E535-13FF-C72A-CB1B2B5C59CC}"/>
              </a:ext>
            </a:extLst>
          </p:cNvPr>
          <p:cNvSpPr>
            <a:spLocks noGrp="1"/>
          </p:cNvSpPr>
          <p:nvPr>
            <p:ph type="title"/>
          </p:nvPr>
        </p:nvSpPr>
        <p:spPr>
          <a:xfrm>
            <a:off x="588263" y="2596416"/>
            <a:ext cx="4159950" cy="1661993"/>
          </a:xfrm>
        </p:spPr>
        <p:txBody>
          <a:bodyPr/>
          <a:lstStyle/>
          <a:p>
            <a:r>
              <a:rPr lang="en-US"/>
              <a:t>Day 0 Remediations: Fix the immediate problems</a:t>
            </a:r>
          </a:p>
        </p:txBody>
      </p:sp>
      <p:pic>
        <p:nvPicPr>
          <p:cNvPr id="13" name="Picture Placeholder 12" descr="Cartoon dog sitting in a chair&#10;&#10;Description automatically generated">
            <a:extLst>
              <a:ext uri="{FF2B5EF4-FFF2-40B4-BE49-F238E27FC236}">
                <a16:creationId xmlns:a16="http://schemas.microsoft.com/office/drawing/2014/main" id="{388BBC07-4DFD-FB53-A475-FDFAA303506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459171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8EF1-9FE0-E9BC-D30A-68B685279C34}"/>
              </a:ext>
            </a:extLst>
          </p:cNvPr>
          <p:cNvSpPr>
            <a:spLocks noGrp="1"/>
          </p:cNvSpPr>
          <p:nvPr>
            <p:ph type="title"/>
          </p:nvPr>
        </p:nvSpPr>
        <p:spPr>
          <a:xfrm>
            <a:off x="588263" y="457200"/>
            <a:ext cx="11018520" cy="430887"/>
          </a:xfrm>
        </p:spPr>
        <p:txBody>
          <a:bodyPr/>
          <a:lstStyle/>
          <a:p>
            <a:r>
              <a:rPr lang="en-US" sz="2800"/>
              <a:t>Immediate action:  Data that is accessible externally</a:t>
            </a:r>
            <a:endParaRPr lang="en-NL" sz="2800"/>
          </a:p>
        </p:txBody>
      </p:sp>
      <p:sp>
        <p:nvSpPr>
          <p:cNvPr id="3" name="Content Placeholder 2">
            <a:extLst>
              <a:ext uri="{FF2B5EF4-FFF2-40B4-BE49-F238E27FC236}">
                <a16:creationId xmlns:a16="http://schemas.microsoft.com/office/drawing/2014/main" id="{47A99EAD-510B-0A61-3D26-FCD843D81900}"/>
              </a:ext>
            </a:extLst>
          </p:cNvPr>
          <p:cNvSpPr>
            <a:spLocks noGrp="1"/>
          </p:cNvSpPr>
          <p:nvPr>
            <p:ph sz="quarter" idx="10"/>
          </p:nvPr>
        </p:nvSpPr>
        <p:spPr>
          <a:xfrm>
            <a:off x="584200" y="1435100"/>
            <a:ext cx="11018838" cy="1495794"/>
          </a:xfrm>
        </p:spPr>
        <p:txBody>
          <a:bodyPr vert="horz" wrap="square" lIns="0" tIns="0" rIns="0" bIns="0" rtlCol="0" anchor="t">
            <a:spAutoFit/>
          </a:bodyPr>
          <a:lstStyle/>
          <a:p>
            <a:r>
              <a:rPr lang="en-US" sz="1800" b="1">
                <a:cs typeface="Segoe UI"/>
              </a:rPr>
              <a:t>Risk: </a:t>
            </a:r>
            <a:r>
              <a:rPr lang="en-US" sz="1800">
                <a:cs typeface="Segoe UI"/>
              </a:rPr>
              <a:t>Carefully review all findings for data that is exposed publicly (Azure Blob storage, AWS S3 buckets, GCP Storage buckets)</a:t>
            </a:r>
          </a:p>
          <a:p>
            <a:endParaRPr lang="en-US" sz="1800" b="1">
              <a:cs typeface="Segoe UI"/>
            </a:endParaRPr>
          </a:p>
          <a:p>
            <a:r>
              <a:rPr lang="en-US" sz="1800" b="1">
                <a:cs typeface="Segoe UI"/>
              </a:rPr>
              <a:t>Action:</a:t>
            </a:r>
            <a:r>
              <a:rPr lang="en-US" sz="1800">
                <a:cs typeface="Segoe UI"/>
              </a:rPr>
              <a:t> Using the permissions analytics report, identify those storage accounts (S3 Buckets, Storage buckets) and make sure to configure the right access and exposure level.</a:t>
            </a:r>
            <a:endParaRPr lang="en-NL" sz="1800">
              <a:cs typeface="Segoe UI"/>
            </a:endParaRPr>
          </a:p>
        </p:txBody>
      </p:sp>
      <p:pic>
        <p:nvPicPr>
          <p:cNvPr id="6" name="Picture 5">
            <a:extLst>
              <a:ext uri="{FF2B5EF4-FFF2-40B4-BE49-F238E27FC236}">
                <a16:creationId xmlns:a16="http://schemas.microsoft.com/office/drawing/2014/main" id="{49BF0A81-CB75-8FA9-067D-F3107C55C801}"/>
              </a:ext>
            </a:extLst>
          </p:cNvPr>
          <p:cNvPicPr>
            <a:picLocks noChangeAspect="1"/>
          </p:cNvPicPr>
          <p:nvPr/>
        </p:nvPicPr>
        <p:blipFill>
          <a:blip r:embed="rId3"/>
          <a:stretch>
            <a:fillRect/>
          </a:stretch>
        </p:blipFill>
        <p:spPr>
          <a:xfrm>
            <a:off x="1042191" y="3429000"/>
            <a:ext cx="10102856" cy="2915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5681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8EF1-9FE0-E9BC-D30A-68B685279C34}"/>
              </a:ext>
            </a:extLst>
          </p:cNvPr>
          <p:cNvSpPr>
            <a:spLocks noGrp="1"/>
          </p:cNvSpPr>
          <p:nvPr>
            <p:ph type="title"/>
          </p:nvPr>
        </p:nvSpPr>
        <p:spPr>
          <a:xfrm>
            <a:off x="588263" y="457200"/>
            <a:ext cx="11018520" cy="553998"/>
          </a:xfrm>
        </p:spPr>
        <p:txBody>
          <a:bodyPr/>
          <a:lstStyle/>
          <a:p>
            <a:r>
              <a:rPr lang="en-US"/>
              <a:t>Immediate action: Open network security groups</a:t>
            </a:r>
            <a:endParaRPr lang="en-NL"/>
          </a:p>
        </p:txBody>
      </p:sp>
      <p:sp>
        <p:nvSpPr>
          <p:cNvPr id="3" name="Content Placeholder 2">
            <a:extLst>
              <a:ext uri="{FF2B5EF4-FFF2-40B4-BE49-F238E27FC236}">
                <a16:creationId xmlns:a16="http://schemas.microsoft.com/office/drawing/2014/main" id="{47A99EAD-510B-0A61-3D26-FCD843D81900}"/>
              </a:ext>
            </a:extLst>
          </p:cNvPr>
          <p:cNvSpPr>
            <a:spLocks noGrp="1"/>
          </p:cNvSpPr>
          <p:nvPr>
            <p:ph sz="quarter" idx="10"/>
          </p:nvPr>
        </p:nvSpPr>
        <p:spPr>
          <a:xfrm>
            <a:off x="441756" y="1297251"/>
            <a:ext cx="11018838" cy="4358116"/>
          </a:xfrm>
        </p:spPr>
        <p:txBody>
          <a:bodyPr/>
          <a:lstStyle/>
          <a:p>
            <a:r>
              <a:rPr lang="en-US"/>
              <a:t>Network security groups can have critical ports open for inbound connections from the Internet</a:t>
            </a:r>
          </a:p>
          <a:p>
            <a:pPr lvl="1"/>
            <a:r>
              <a:rPr lang="en-US"/>
              <a:t>Ports like 22 (SSH), 3389 (RDP), 1433 (SQL Server), 3306 (MySQL Server) and others must be protected from direct Internet access.</a:t>
            </a:r>
          </a:p>
          <a:p>
            <a:pPr lvl="1"/>
            <a:r>
              <a:rPr lang="en-US" b="1"/>
              <a:t>Action: </a:t>
            </a:r>
            <a:r>
              <a:rPr lang="en-US"/>
              <a:t>Close completely these ports from Internet. Typically done via a policy tool, such as Azure Security Center or AWS security group rules.</a:t>
            </a:r>
          </a:p>
          <a:p>
            <a:endParaRPr lang="en-US"/>
          </a:p>
          <a:p>
            <a:r>
              <a:rPr lang="en-US"/>
              <a:t>Network security groups with no resources behind them create future hidden risks</a:t>
            </a:r>
          </a:p>
          <a:p>
            <a:pPr lvl="1"/>
            <a:r>
              <a:rPr lang="en-US" b="1"/>
              <a:t>Action: </a:t>
            </a:r>
            <a:r>
              <a:rPr lang="en-US"/>
              <a:t>Identify owners and review those network security groups. Remove those that are not needed anymore.</a:t>
            </a:r>
          </a:p>
        </p:txBody>
      </p:sp>
    </p:spTree>
    <p:extLst>
      <p:ext uri="{BB962C8B-B14F-4D97-AF65-F5344CB8AC3E}">
        <p14:creationId xmlns:p14="http://schemas.microsoft.com/office/powerpoint/2010/main" val="1129924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DAD59A1E-319E-1145-A2C7-ABEBE14B6918}" vid="{BD321E4B-32E9-9D48-9322-11F27A00D9C6}"/>
    </a:ext>
  </a:extLst>
</a:theme>
</file>

<file path=ppt/theme/theme3.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7733381E-5F8F-AD43-9AF6-EFB1538549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2231</Words>
  <Application>Microsoft Macintosh PowerPoint</Application>
  <PresentationFormat>Widescreen</PresentationFormat>
  <Paragraphs>248</Paragraphs>
  <Slides>41</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Arial</vt:lpstr>
      <vt:lpstr>Calibri</vt:lpstr>
      <vt:lpstr>Calibri Light</vt:lpstr>
      <vt:lpstr>Consolas</vt:lpstr>
      <vt:lpstr>Segoe UI</vt:lpstr>
      <vt:lpstr>Segoe UI Semibold</vt:lpstr>
      <vt:lpstr>Segoe UI Semilight</vt:lpstr>
      <vt:lpstr>Wingdings</vt:lpstr>
      <vt:lpstr>office theme</vt:lpstr>
      <vt:lpstr>1_Microsoft Security template</vt:lpstr>
      <vt:lpstr>1_Microsoft Security template</vt:lpstr>
      <vt:lpstr>Microsoft Entra Permissions Management</vt:lpstr>
      <vt:lpstr>Agenda</vt:lpstr>
      <vt:lpstr>Planning Phase</vt:lpstr>
      <vt:lpstr>Reminder on Zero Trust</vt:lpstr>
      <vt:lpstr>Remediation plan</vt:lpstr>
      <vt:lpstr>Remediation Phase</vt:lpstr>
      <vt:lpstr>Day 0 Remediations: Fix the immediate problems</vt:lpstr>
      <vt:lpstr>Immediate action:  Data that is accessible externally</vt:lpstr>
      <vt:lpstr>Immediate action: Open network security groups</vt:lpstr>
      <vt:lpstr>Day 30 Remediations: Get to a Baseline</vt:lpstr>
      <vt:lpstr>Getting to baseline tips</vt:lpstr>
      <vt:lpstr>Review super identities</vt:lpstr>
      <vt:lpstr>JIT / JEA</vt:lpstr>
      <vt:lpstr>JIT / JEA</vt:lpstr>
      <vt:lpstr>Configuring EPM JIT for Super Identities</vt:lpstr>
      <vt:lpstr>Configuring EPM JIT for Super Identities</vt:lpstr>
      <vt:lpstr>Configuring EPM JIT for Super Identities</vt:lpstr>
      <vt:lpstr>Configuring EPM JIT for Super Identities</vt:lpstr>
      <vt:lpstr>Review inactive identities</vt:lpstr>
      <vt:lpstr>Remediating Inactive Identities</vt:lpstr>
      <vt:lpstr>Remediating Inactive Identities</vt:lpstr>
      <vt:lpstr>Right-size active identity permissions (overprovisioned active identities)</vt:lpstr>
      <vt:lpstr>Right-size active identity permissions (overprovisioned active identities)</vt:lpstr>
      <vt:lpstr>Right-size active identity permissions (overprovisioned active identities)</vt:lpstr>
      <vt:lpstr>Implement Permissions On-Demand</vt:lpstr>
      <vt:lpstr>Implement Permissions On-Demand</vt:lpstr>
      <vt:lpstr>Implement Permissions On-Demand</vt:lpstr>
      <vt:lpstr>Implement Permissions On-Demand</vt:lpstr>
      <vt:lpstr>Day 60 Remediations: Permissions Creep Index</vt:lpstr>
      <vt:lpstr>PowerPoint Presentation</vt:lpstr>
      <vt:lpstr>What does PCI (Permission Creep Index) identify?</vt:lpstr>
      <vt:lpstr>The PCI heat map (1/2)</vt:lpstr>
      <vt:lpstr>The PCI heat map (2/2)</vt:lpstr>
      <vt:lpstr>PowerPoint Presentation</vt:lpstr>
      <vt:lpstr>Understanding the data</vt:lpstr>
      <vt:lpstr>Common Identity findings</vt:lpstr>
      <vt:lpstr>Common resource findings</vt:lpstr>
      <vt:lpstr>Recommendations</vt:lpstr>
      <vt:lpstr>Where do we go from here?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2024-01-29T22:22:32Z</dcterms:created>
  <dcterms:modified xsi:type="dcterms:W3CDTF">2024-04-24T18:20:47Z</dcterms:modified>
</cp:coreProperties>
</file>